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267" r:id="rId3"/>
    <p:sldId id="269" r:id="rId4"/>
    <p:sldId id="272" r:id="rId5"/>
    <p:sldId id="270" r:id="rId6"/>
    <p:sldId id="268" r:id="rId7"/>
    <p:sldId id="273" r:id="rId8"/>
    <p:sldId id="280" r:id="rId9"/>
    <p:sldId id="276" r:id="rId10"/>
    <p:sldId id="281" r:id="rId11"/>
    <p:sldId id="292" r:id="rId12"/>
    <p:sldId id="279" r:id="rId13"/>
    <p:sldId id="278" r:id="rId14"/>
    <p:sldId id="277" r:id="rId15"/>
    <p:sldId id="283" r:id="rId16"/>
    <p:sldId id="286" r:id="rId17"/>
    <p:sldId id="282" r:id="rId18"/>
    <p:sldId id="289" r:id="rId19"/>
    <p:sldId id="287" r:id="rId20"/>
    <p:sldId id="291" r:id="rId21"/>
    <p:sldId id="288" r:id="rId22"/>
    <p:sldId id="294" r:id="rId23"/>
    <p:sldId id="29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4642"/>
    <a:srgbClr val="D97BFF"/>
    <a:srgbClr val="259558"/>
    <a:srgbClr val="F9BB2D"/>
    <a:srgbClr val="F0B23C"/>
    <a:srgbClr val="498AEC"/>
    <a:srgbClr val="FBFFFA"/>
    <a:srgbClr val="3C4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7"/>
  </p:normalViewPr>
  <p:slideViewPr>
    <p:cSldViewPr snapToGrid="0" snapToObjects="1">
      <p:cViewPr>
        <p:scale>
          <a:sx n="88" d="100"/>
          <a:sy n="88" d="100"/>
        </p:scale>
        <p:origin x="84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004CD0-35D3-C44A-B356-2F2F926CE22B}" type="doc">
      <dgm:prSet loTypeId="urn:microsoft.com/office/officeart/2005/8/layout/pyramid4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5D62A1E-DFA7-7D42-9039-CD67B1F6D7FF}">
      <dgm:prSet phldrT="[Text]"/>
      <dgm:spPr>
        <a:solidFill>
          <a:srgbClr val="498AEC"/>
        </a:solidFill>
      </dgm:spPr>
      <dgm:t>
        <a:bodyPr/>
        <a:lstStyle/>
        <a:p>
          <a:pPr algn="ctr"/>
          <a:r>
            <a:rPr lang="en-CA" dirty="0" smtClean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rPr>
            <a:t>What?</a:t>
          </a:r>
          <a:endParaRPr lang="en-US" dirty="0">
            <a:solidFill>
              <a:schemeClr val="bg1"/>
            </a:solidFill>
          </a:endParaRPr>
        </a:p>
      </dgm:t>
    </dgm:pt>
    <dgm:pt modelId="{795069AD-9EF9-444E-9787-27D12D7AB38C}" type="parTrans" cxnId="{B4253886-C058-6942-BE8C-830F333EF062}">
      <dgm:prSet/>
      <dgm:spPr/>
      <dgm:t>
        <a:bodyPr/>
        <a:lstStyle/>
        <a:p>
          <a:pPr algn="ctr"/>
          <a:endParaRPr lang="en-US"/>
        </a:p>
      </dgm:t>
    </dgm:pt>
    <dgm:pt modelId="{49A11C27-44D0-474D-85F2-5F56396E5F8B}" type="sibTrans" cxnId="{B4253886-C058-6942-BE8C-830F333EF062}">
      <dgm:prSet/>
      <dgm:spPr/>
      <dgm:t>
        <a:bodyPr/>
        <a:lstStyle/>
        <a:p>
          <a:pPr algn="ctr"/>
          <a:endParaRPr lang="en-US"/>
        </a:p>
      </dgm:t>
    </dgm:pt>
    <dgm:pt modelId="{72AE4B9A-7734-B340-B1C0-687298704E5D}">
      <dgm:prSet phldrT="[Text]"/>
      <dgm:spPr>
        <a:solidFill>
          <a:srgbClr val="F0B23C"/>
        </a:solidFill>
      </dgm:spPr>
      <dgm:t>
        <a:bodyPr/>
        <a:lstStyle/>
        <a:p>
          <a:pPr algn="ctr"/>
          <a:r>
            <a:rPr lang="en-CA" dirty="0" smtClean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rPr>
            <a:t>Where?</a:t>
          </a:r>
          <a:endParaRPr lang="en-US" dirty="0">
            <a:solidFill>
              <a:schemeClr val="bg1"/>
            </a:solidFill>
          </a:endParaRPr>
        </a:p>
      </dgm:t>
    </dgm:pt>
    <dgm:pt modelId="{B05591DF-F342-ED4A-A26A-9EA9CE349938}" type="parTrans" cxnId="{25543E1C-FF8B-0548-B247-89A18519E17A}">
      <dgm:prSet/>
      <dgm:spPr/>
      <dgm:t>
        <a:bodyPr/>
        <a:lstStyle/>
        <a:p>
          <a:pPr algn="ctr"/>
          <a:endParaRPr lang="en-US"/>
        </a:p>
      </dgm:t>
    </dgm:pt>
    <dgm:pt modelId="{2E64F703-3884-3E4F-BDF3-3843B2F63DF5}" type="sibTrans" cxnId="{25543E1C-FF8B-0548-B247-89A18519E17A}">
      <dgm:prSet/>
      <dgm:spPr/>
      <dgm:t>
        <a:bodyPr/>
        <a:lstStyle/>
        <a:p>
          <a:pPr algn="ctr"/>
          <a:endParaRPr lang="en-US"/>
        </a:p>
      </dgm:t>
    </dgm:pt>
    <dgm:pt modelId="{E0D0920E-F807-B547-92F2-9832E197BD62}">
      <dgm:prSet phldrT="[Text]"/>
      <dgm:spPr>
        <a:solidFill>
          <a:srgbClr val="D74642"/>
        </a:solidFill>
      </dgm:spPr>
      <dgm:t>
        <a:bodyPr anchor="b" anchorCtr="0"/>
        <a:lstStyle/>
        <a:p>
          <a:pPr algn="ctr"/>
          <a:r>
            <a:rPr lang="en-CA" dirty="0" smtClean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rPr>
            <a:t>Slices</a:t>
          </a:r>
        </a:p>
      </dgm:t>
    </dgm:pt>
    <dgm:pt modelId="{DBA52F3D-7D40-F140-BA3D-C26797665C17}" type="parTrans" cxnId="{5436A40A-7C1A-4147-AE9B-E29F0C0852F7}">
      <dgm:prSet/>
      <dgm:spPr/>
      <dgm:t>
        <a:bodyPr/>
        <a:lstStyle/>
        <a:p>
          <a:pPr algn="ctr"/>
          <a:endParaRPr lang="en-US"/>
        </a:p>
      </dgm:t>
    </dgm:pt>
    <dgm:pt modelId="{F9EA1A0F-B0FB-834B-8F4F-6893298A0200}" type="sibTrans" cxnId="{5436A40A-7C1A-4147-AE9B-E29F0C0852F7}">
      <dgm:prSet/>
      <dgm:spPr/>
      <dgm:t>
        <a:bodyPr/>
        <a:lstStyle/>
        <a:p>
          <a:pPr algn="ctr"/>
          <a:endParaRPr lang="en-US"/>
        </a:p>
      </dgm:t>
    </dgm:pt>
    <dgm:pt modelId="{1C87F035-C948-7649-88D5-E31385291218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CA" dirty="0" smtClean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rPr>
            <a:t>Why?</a:t>
          </a:r>
          <a:endParaRPr lang="en-US" dirty="0">
            <a:solidFill>
              <a:schemeClr val="bg1"/>
            </a:solidFill>
          </a:endParaRPr>
        </a:p>
      </dgm:t>
    </dgm:pt>
    <dgm:pt modelId="{E43CCB97-8D26-BA45-85FF-3CEBC3911C6D}" type="parTrans" cxnId="{790BFF0E-4067-0147-B09C-1382A664378B}">
      <dgm:prSet/>
      <dgm:spPr/>
      <dgm:t>
        <a:bodyPr/>
        <a:lstStyle/>
        <a:p>
          <a:pPr algn="ctr"/>
          <a:endParaRPr lang="en-US"/>
        </a:p>
      </dgm:t>
    </dgm:pt>
    <dgm:pt modelId="{6F53424B-C420-0F49-AE3F-CD374F578A9E}" type="sibTrans" cxnId="{790BFF0E-4067-0147-B09C-1382A664378B}">
      <dgm:prSet/>
      <dgm:spPr/>
      <dgm:t>
        <a:bodyPr/>
        <a:lstStyle/>
        <a:p>
          <a:pPr algn="ctr"/>
          <a:endParaRPr lang="en-US"/>
        </a:p>
      </dgm:t>
    </dgm:pt>
    <dgm:pt modelId="{2C6C06C8-E4F9-4643-8E17-4ECC9970603C}" type="pres">
      <dgm:prSet presAssocID="{CB004CD0-35D3-C44A-B356-2F2F926CE22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8E03606-1759-9F4F-A570-550BD33C8FC0}" type="pres">
      <dgm:prSet presAssocID="{CB004CD0-35D3-C44A-B356-2F2F926CE22B}" presName="triangle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0B213D-75CC-694F-83EB-6F095145C244}" type="pres">
      <dgm:prSet presAssocID="{CB004CD0-35D3-C44A-B356-2F2F926CE22B}" presName="triangle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985A-A3D0-A041-ADDD-FCB17BDBF51C}" type="pres">
      <dgm:prSet presAssocID="{CB004CD0-35D3-C44A-B356-2F2F926CE22B}" presName="triangle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173A00-0067-CB40-9C94-9F2250985EEE}" type="pres">
      <dgm:prSet presAssocID="{CB004CD0-35D3-C44A-B356-2F2F926CE22B}" presName="triangle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436A40A-7C1A-4147-AE9B-E29F0C0852F7}" srcId="{CB004CD0-35D3-C44A-B356-2F2F926CE22B}" destId="{E0D0920E-F807-B547-92F2-9832E197BD62}" srcOrd="2" destOrd="0" parTransId="{DBA52F3D-7D40-F140-BA3D-C26797665C17}" sibTransId="{F9EA1A0F-B0FB-834B-8F4F-6893298A0200}"/>
    <dgm:cxn modelId="{A03E2783-F8E5-9748-9963-8D4AD9774A8D}" type="presOf" srcId="{72AE4B9A-7734-B340-B1C0-687298704E5D}" destId="{F30B213D-75CC-694F-83EB-6F095145C244}" srcOrd="0" destOrd="0" presId="urn:microsoft.com/office/officeart/2005/8/layout/pyramid4"/>
    <dgm:cxn modelId="{83E236B3-77B2-6746-98FF-B6705EF6306D}" type="presOf" srcId="{35D62A1E-DFA7-7D42-9039-CD67B1F6D7FF}" destId="{A8E03606-1759-9F4F-A570-550BD33C8FC0}" srcOrd="0" destOrd="0" presId="urn:microsoft.com/office/officeart/2005/8/layout/pyramid4"/>
    <dgm:cxn modelId="{E3F1A6FC-9466-834D-992F-EF1F66A1A5AB}" type="presOf" srcId="{CB004CD0-35D3-C44A-B356-2F2F926CE22B}" destId="{2C6C06C8-E4F9-4643-8E17-4ECC9970603C}" srcOrd="0" destOrd="0" presId="urn:microsoft.com/office/officeart/2005/8/layout/pyramid4"/>
    <dgm:cxn modelId="{B4253886-C058-6942-BE8C-830F333EF062}" srcId="{CB004CD0-35D3-C44A-B356-2F2F926CE22B}" destId="{35D62A1E-DFA7-7D42-9039-CD67B1F6D7FF}" srcOrd="0" destOrd="0" parTransId="{795069AD-9EF9-444E-9787-27D12D7AB38C}" sibTransId="{49A11C27-44D0-474D-85F2-5F56396E5F8B}"/>
    <dgm:cxn modelId="{73DA72D7-1F14-0244-B616-F631B823C7F3}" type="presOf" srcId="{1C87F035-C948-7649-88D5-E31385291218}" destId="{A3173A00-0067-CB40-9C94-9F2250985EEE}" srcOrd="0" destOrd="0" presId="urn:microsoft.com/office/officeart/2005/8/layout/pyramid4"/>
    <dgm:cxn modelId="{65D0FE26-BCAE-0E47-AD79-C67E3E5FAF2B}" type="presOf" srcId="{E0D0920E-F807-B547-92F2-9832E197BD62}" destId="{4D40985A-A3D0-A041-ADDD-FCB17BDBF51C}" srcOrd="0" destOrd="0" presId="urn:microsoft.com/office/officeart/2005/8/layout/pyramid4"/>
    <dgm:cxn modelId="{25543E1C-FF8B-0548-B247-89A18519E17A}" srcId="{CB004CD0-35D3-C44A-B356-2F2F926CE22B}" destId="{72AE4B9A-7734-B340-B1C0-687298704E5D}" srcOrd="1" destOrd="0" parTransId="{B05591DF-F342-ED4A-A26A-9EA9CE349938}" sibTransId="{2E64F703-3884-3E4F-BDF3-3843B2F63DF5}"/>
    <dgm:cxn modelId="{790BFF0E-4067-0147-B09C-1382A664378B}" srcId="{CB004CD0-35D3-C44A-B356-2F2F926CE22B}" destId="{1C87F035-C948-7649-88D5-E31385291218}" srcOrd="3" destOrd="0" parTransId="{E43CCB97-8D26-BA45-85FF-3CEBC3911C6D}" sibTransId="{6F53424B-C420-0F49-AE3F-CD374F578A9E}"/>
    <dgm:cxn modelId="{FC8D0F4F-166E-6346-B00B-CA3B71AC5CCC}" type="presParOf" srcId="{2C6C06C8-E4F9-4643-8E17-4ECC9970603C}" destId="{A8E03606-1759-9F4F-A570-550BD33C8FC0}" srcOrd="0" destOrd="0" presId="urn:microsoft.com/office/officeart/2005/8/layout/pyramid4"/>
    <dgm:cxn modelId="{5EFD334D-B8F0-C74C-B422-29F94724E3FD}" type="presParOf" srcId="{2C6C06C8-E4F9-4643-8E17-4ECC9970603C}" destId="{F30B213D-75CC-694F-83EB-6F095145C244}" srcOrd="1" destOrd="0" presId="urn:microsoft.com/office/officeart/2005/8/layout/pyramid4"/>
    <dgm:cxn modelId="{095663B3-2FAF-034F-8F2B-2DEA6756AA30}" type="presParOf" srcId="{2C6C06C8-E4F9-4643-8E17-4ECC9970603C}" destId="{4D40985A-A3D0-A041-ADDD-FCB17BDBF51C}" srcOrd="2" destOrd="0" presId="urn:microsoft.com/office/officeart/2005/8/layout/pyramid4"/>
    <dgm:cxn modelId="{140BFB17-A853-8E4E-93E7-AD02C4BA4799}" type="presParOf" srcId="{2C6C06C8-E4F9-4643-8E17-4ECC9970603C}" destId="{A3173A00-0067-CB40-9C94-9F2250985EEE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E03606-1759-9F4F-A570-550BD33C8FC0}">
      <dsp:nvSpPr>
        <dsp:cNvPr id="0" name=""/>
        <dsp:cNvSpPr/>
      </dsp:nvSpPr>
      <dsp:spPr>
        <a:xfrm>
          <a:off x="2709333" y="0"/>
          <a:ext cx="2709333" cy="2709333"/>
        </a:xfrm>
        <a:prstGeom prst="triangle">
          <a:avLst/>
        </a:prstGeom>
        <a:solidFill>
          <a:srgbClr val="498AEC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800" kern="1200" dirty="0" smtClean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rPr>
            <a:t>What?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3386666" y="1354667"/>
        <a:ext cx="1354667" cy="1354666"/>
      </dsp:txXfrm>
    </dsp:sp>
    <dsp:sp modelId="{F30B213D-75CC-694F-83EB-6F095145C244}">
      <dsp:nvSpPr>
        <dsp:cNvPr id="0" name=""/>
        <dsp:cNvSpPr/>
      </dsp:nvSpPr>
      <dsp:spPr>
        <a:xfrm>
          <a:off x="1354666" y="2709333"/>
          <a:ext cx="2709333" cy="2709333"/>
        </a:xfrm>
        <a:prstGeom prst="triangle">
          <a:avLst/>
        </a:prstGeom>
        <a:solidFill>
          <a:srgbClr val="F0B23C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800" kern="1200" dirty="0" smtClean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rPr>
            <a:t>Where?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2031999" y="4064000"/>
        <a:ext cx="1354667" cy="1354666"/>
      </dsp:txXfrm>
    </dsp:sp>
    <dsp:sp modelId="{4D40985A-A3D0-A041-ADDD-FCB17BDBF51C}">
      <dsp:nvSpPr>
        <dsp:cNvPr id="0" name=""/>
        <dsp:cNvSpPr/>
      </dsp:nvSpPr>
      <dsp:spPr>
        <a:xfrm rot="10800000">
          <a:off x="2709333" y="2709333"/>
          <a:ext cx="2709333" cy="2709333"/>
        </a:xfrm>
        <a:prstGeom prst="triangle">
          <a:avLst/>
        </a:prstGeom>
        <a:solidFill>
          <a:srgbClr val="D7464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800" kern="1200" dirty="0" smtClean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rPr>
            <a:t>Slices</a:t>
          </a:r>
        </a:p>
      </dsp:txBody>
      <dsp:txXfrm rot="10800000">
        <a:off x="3386666" y="2709333"/>
        <a:ext cx="1354667" cy="1354666"/>
      </dsp:txXfrm>
    </dsp:sp>
    <dsp:sp modelId="{A3173A00-0067-CB40-9C94-9F2250985EEE}">
      <dsp:nvSpPr>
        <dsp:cNvPr id="0" name=""/>
        <dsp:cNvSpPr/>
      </dsp:nvSpPr>
      <dsp:spPr>
        <a:xfrm>
          <a:off x="4064000" y="2709333"/>
          <a:ext cx="2709333" cy="2709333"/>
        </a:xfrm>
        <a:prstGeom prst="triangle">
          <a:avLst/>
        </a:prstGeom>
        <a:solidFill>
          <a:schemeClr val="tx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800" kern="1200" dirty="0" smtClean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rPr>
            <a:t>Why?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4741333" y="4064000"/>
        <a:ext cx="1354667" cy="13546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png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png>
</file>

<file path=ppt/media/image24.png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png>
</file>

<file path=ppt/media/image40.tiff>
</file>

<file path=ppt/media/image41.png>
</file>

<file path=ppt/media/image42.tiff>
</file>

<file path=ppt/media/image43.tiff>
</file>

<file path=ppt/media/image44.tiff>
</file>

<file path=ppt/media/image45.gif>
</file>

<file path=ppt/media/image5.tiff>
</file>

<file path=ppt/media/image6.gi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63817-0213-D045-96DB-5C1C4AC05C3C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E12D5-D119-664F-A35B-27C4ED2925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264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08dddd754_34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08dddd754_34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51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408dddd754_34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408dddd754_34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3706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542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6954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097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408dddd754_34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408dddd754_34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415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066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408dddd754_34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408dddd754_34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83381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408dddd754_34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408dddd754_34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6082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146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8673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408dddd754_34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408dddd754_34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042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6558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772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548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60171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08dddd754_34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08dddd754_34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884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09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84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740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349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87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664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083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27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78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785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70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8751C-53CF-124E-9D14-D91A1F815FA8}" type="datetimeFigureOut">
              <a:rPr lang="en-US" smtClean="0"/>
              <a:t>10/27/18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E0FD03-CC29-CA40-BC15-3D7176D418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43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s://www.github.com/hemandroid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4" Type="http://schemas.openxmlformats.org/officeDocument/2006/relationships/image" Target="../media/image1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28.tiff"/><Relationship Id="rId8" Type="http://schemas.openxmlformats.org/officeDocument/2006/relationships/image" Target="../media/image29.tiff"/><Relationship Id="rId9" Type="http://schemas.openxmlformats.org/officeDocument/2006/relationships/image" Target="../media/image30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31.tiff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32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4" Type="http://schemas.openxmlformats.org/officeDocument/2006/relationships/image" Target="../media/image34.tiff"/><Relationship Id="rId5" Type="http://schemas.openxmlformats.org/officeDocument/2006/relationships/image" Target="../media/image35.tiff"/><Relationship Id="rId6" Type="http://schemas.openxmlformats.org/officeDocument/2006/relationships/image" Target="../media/image26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4" Type="http://schemas.openxmlformats.org/officeDocument/2006/relationships/image" Target="../media/image38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oglesamples/android-SliceViewer/releases" TargetMode="External"/><Relationship Id="rId4" Type="http://schemas.openxmlformats.org/officeDocument/2006/relationships/image" Target="../media/image39.tiff"/><Relationship Id="rId5" Type="http://schemas.openxmlformats.org/officeDocument/2006/relationships/image" Target="../media/image40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gi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4" Type="http://schemas.openxmlformats.org/officeDocument/2006/relationships/image" Target="../media/image43.tiff"/><Relationship Id="rId5" Type="http://schemas.openxmlformats.org/officeDocument/2006/relationships/image" Target="../media/image44.tiff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5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diagramData" Target="../diagrams/data1.xml"/><Relationship Id="rId7" Type="http://schemas.openxmlformats.org/officeDocument/2006/relationships/diagramLayout" Target="../diagrams/layout1.xml"/><Relationship Id="rId8" Type="http://schemas.openxmlformats.org/officeDocument/2006/relationships/diagramQuickStyle" Target="../diagrams/quickStyle1.xml"/><Relationship Id="rId9" Type="http://schemas.openxmlformats.org/officeDocument/2006/relationships/diagramColors" Target="../diagrams/colors1.xml"/><Relationship Id="rId10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4.tiff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7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tiff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20.tiff"/><Relationship Id="rId5" Type="http://schemas.openxmlformats.org/officeDocument/2006/relationships/image" Target="../media/image21.tiff"/><Relationship Id="rId6" Type="http://schemas.openxmlformats.org/officeDocument/2006/relationships/image" Target="../media/image22.tiff"/><Relationship Id="rId7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12192000" cy="6857984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97"/>
          <p:cNvSpPr txBox="1"/>
          <p:nvPr/>
        </p:nvSpPr>
        <p:spPr>
          <a:xfrm>
            <a:off x="2264021" y="5184417"/>
            <a:ext cx="4131000" cy="7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CA" sz="2000" dirty="0" smtClean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Hema sai charan K</a:t>
            </a:r>
            <a:r>
              <a:rPr lang="en" sz="2000" dirty="0" smtClean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endParaRPr lang="en-CA" sz="2000" dirty="0" smtClean="0">
              <a:solidFill>
                <a:srgbClr val="5F6368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>
              <a:lnSpc>
                <a:spcPct val="115000"/>
              </a:lnSpc>
            </a:pPr>
            <a:r>
              <a:rPr lang="en-CA" sz="2000" dirty="0" smtClean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Android Freelancer</a:t>
            </a:r>
            <a:endParaRPr sz="2000" dirty="0">
              <a:solidFill>
                <a:srgbClr val="5F6368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>
              <a:lnSpc>
                <a:spcPct val="115000"/>
              </a:lnSpc>
            </a:pPr>
            <a:r>
              <a:rPr lang="en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  <a:hlinkClick r:id="rId4"/>
              </a:rPr>
              <a:t>@</a:t>
            </a: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  <a:hlinkClick r:id="rId4"/>
              </a:rPr>
              <a:t>hemandroid</a:t>
            </a:r>
            <a:endParaRPr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1" name="Google Shape;391;p97"/>
          <p:cNvGrpSpPr/>
          <p:nvPr/>
        </p:nvGrpSpPr>
        <p:grpSpPr>
          <a:xfrm>
            <a:off x="571985" y="469917"/>
            <a:ext cx="4906474" cy="1280458"/>
            <a:chOff x="386281" y="563900"/>
            <a:chExt cx="5887769" cy="1536550"/>
          </a:xfrm>
        </p:grpSpPr>
        <p:pic>
          <p:nvPicPr>
            <p:cNvPr id="392" name="Google Shape;392;p9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86281" y="750199"/>
              <a:ext cx="2469969" cy="13502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3" name="Google Shape;393;p97"/>
            <p:cNvSpPr txBox="1"/>
            <p:nvPr/>
          </p:nvSpPr>
          <p:spPr>
            <a:xfrm>
              <a:off x="1316850" y="721423"/>
              <a:ext cx="4957200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dirty="0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394" name="Google Shape;394;p9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5" name="Google Shape;395;p97"/>
          <p:cNvSpPr txBox="1"/>
          <p:nvPr/>
        </p:nvSpPr>
        <p:spPr>
          <a:xfrm>
            <a:off x="1170631" y="2458627"/>
            <a:ext cx="6069616" cy="1213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algn="ctr"/>
            <a:r>
              <a:rPr lang="en-CA" sz="6400" dirty="0" smtClean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Slices </a:t>
            </a:r>
            <a:r>
              <a:rPr lang="mr-IN" sz="6400" dirty="0" smtClean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–</a:t>
            </a:r>
            <a:r>
              <a:rPr lang="en-CA" sz="6400" dirty="0" smtClean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 3W’s</a:t>
            </a:r>
            <a:endParaRPr sz="64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1" t="9025" r="18450" b="42469"/>
          <a:stretch/>
        </p:blipFill>
        <p:spPr>
          <a:xfrm>
            <a:off x="571986" y="4992291"/>
            <a:ext cx="1551452" cy="1531574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14892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351722" y="1948072"/>
            <a:ext cx="2612306" cy="146257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600" dirty="0" smtClean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  <a:p>
            <a:pPr algn="ctr"/>
            <a:r>
              <a:rPr lang="en-CA" sz="2600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Slice Presenter</a:t>
            </a:r>
          </a:p>
          <a:p>
            <a:pPr algn="ctr"/>
            <a:r>
              <a:rPr lang="en-CA" sz="2000" dirty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(i.e. Android Search)</a:t>
            </a:r>
            <a:endParaRPr lang="en" sz="2000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  <a:p>
            <a:pPr algn="ctr"/>
            <a:endParaRPr lang="en" sz="2600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351722" y="4000473"/>
            <a:ext cx="2612306" cy="146257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600" dirty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Slice </a:t>
            </a:r>
            <a:r>
              <a:rPr lang="en-CA" sz="2600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Presenter</a:t>
            </a:r>
          </a:p>
          <a:p>
            <a:pPr algn="ctr"/>
            <a:r>
              <a:rPr lang="en-CA" sz="2000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(i.e. Android Search)</a:t>
            </a:r>
            <a:endParaRPr lang="en" sz="2000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9161217" y="2151467"/>
            <a:ext cx="2518348" cy="1169233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600" dirty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Slice Provider</a:t>
            </a:r>
            <a:endParaRPr lang="en" sz="2600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161217" y="4000473"/>
            <a:ext cx="2518348" cy="14550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600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Slice Provider</a:t>
            </a:r>
            <a:endParaRPr lang="en" sz="2600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158901" y="2061526"/>
            <a:ext cx="1558977" cy="629587"/>
          </a:xfrm>
          <a:prstGeom prst="roundRect">
            <a:avLst/>
          </a:prstGeom>
          <a:solidFill>
            <a:srgbClr val="D74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URI</a:t>
            </a:r>
            <a:endParaRPr lang="en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158901" y="2796667"/>
            <a:ext cx="1558977" cy="577122"/>
          </a:xfrm>
          <a:prstGeom prst="roundRect">
            <a:avLst/>
          </a:prstGeom>
          <a:solidFill>
            <a:srgbClr val="D74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Slice</a:t>
            </a:r>
            <a:endParaRPr lang="en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58901" y="4455947"/>
            <a:ext cx="1558977" cy="478810"/>
          </a:xfrm>
          <a:prstGeom prst="roundRect">
            <a:avLst/>
          </a:prstGeom>
          <a:solidFill>
            <a:srgbClr val="D74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URI</a:t>
            </a:r>
            <a:endParaRPr lang="en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61399" y="5026631"/>
            <a:ext cx="1558977" cy="438910"/>
          </a:xfrm>
          <a:prstGeom prst="roundRect">
            <a:avLst/>
          </a:prstGeom>
          <a:solidFill>
            <a:srgbClr val="D74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Slice</a:t>
            </a:r>
            <a:endParaRPr lang="en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7320078" y="2440030"/>
            <a:ext cx="1738708" cy="577122"/>
          </a:xfrm>
          <a:prstGeom prst="roundRect">
            <a:avLst/>
          </a:prstGeom>
          <a:solidFill>
            <a:srgbClr val="498A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onBindSlice()</a:t>
            </a:r>
            <a:endParaRPr lang="en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7320078" y="4113927"/>
            <a:ext cx="1738708" cy="629587"/>
          </a:xfrm>
          <a:prstGeom prst="roundRect">
            <a:avLst/>
          </a:prstGeom>
          <a:solidFill>
            <a:srgbClr val="498A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notifyChange()</a:t>
            </a:r>
            <a:endParaRPr lang="en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20078" y="4885921"/>
            <a:ext cx="1738708" cy="577122"/>
          </a:xfrm>
          <a:prstGeom prst="roundRect">
            <a:avLst/>
          </a:prstGeom>
          <a:solidFill>
            <a:srgbClr val="498A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chemeClr val="bg1"/>
                </a:solidFill>
                <a:latin typeface="Arial Hebrew Scholar" charset="-79"/>
                <a:ea typeface="Arial Hebrew Scholar" charset="-79"/>
                <a:cs typeface="Arial Hebrew Scholar" charset="-79"/>
                <a:sym typeface="Google Sans"/>
              </a:rPr>
              <a:t>onBindSlice()</a:t>
            </a:r>
            <a:endParaRPr lang="en" dirty="0">
              <a:solidFill>
                <a:schemeClr val="bg1"/>
              </a:solidFill>
              <a:latin typeface="Arial Hebrew Scholar" charset="-79"/>
              <a:ea typeface="Arial Hebrew Scholar" charset="-79"/>
              <a:cs typeface="Arial Hebrew Scholar" charset="-79"/>
              <a:sym typeface="Google Sans"/>
            </a:endParaRPr>
          </a:p>
        </p:txBody>
      </p:sp>
      <p:sp>
        <p:nvSpPr>
          <p:cNvPr id="15" name="Process 14"/>
          <p:cNvSpPr/>
          <p:nvPr/>
        </p:nvSpPr>
        <p:spPr>
          <a:xfrm>
            <a:off x="6342198" y="1563757"/>
            <a:ext cx="344774" cy="4691269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ight Arrow 21"/>
          <p:cNvSpPr/>
          <p:nvPr/>
        </p:nvSpPr>
        <p:spPr>
          <a:xfrm>
            <a:off x="5874273" y="2503613"/>
            <a:ext cx="1234800" cy="1620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Left Arrow 22"/>
          <p:cNvSpPr/>
          <p:nvPr/>
        </p:nvSpPr>
        <p:spPr>
          <a:xfrm>
            <a:off x="5874273" y="2831764"/>
            <a:ext cx="1234800" cy="162000"/>
          </a:xfrm>
          <a:prstGeom prst="lef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>
            <a:off x="5874273" y="5014269"/>
            <a:ext cx="1234800" cy="1620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Left Arrow 24"/>
          <p:cNvSpPr/>
          <p:nvPr/>
        </p:nvSpPr>
        <p:spPr>
          <a:xfrm>
            <a:off x="5874273" y="5262908"/>
            <a:ext cx="1234800" cy="162000"/>
          </a:xfrm>
          <a:prstGeom prst="lef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oogle Shape;391;p97"/>
          <p:cNvGrpSpPr/>
          <p:nvPr/>
        </p:nvGrpSpPr>
        <p:grpSpPr>
          <a:xfrm>
            <a:off x="344072" y="218564"/>
            <a:ext cx="4830021" cy="854769"/>
            <a:chOff x="478025" y="563900"/>
            <a:chExt cx="5796025" cy="1025723"/>
          </a:xfrm>
        </p:grpSpPr>
        <p:sp>
          <p:nvSpPr>
            <p:cNvPr id="30" name="Google Shape;393;p97"/>
            <p:cNvSpPr txBox="1"/>
            <p:nvPr/>
          </p:nvSpPr>
          <p:spPr>
            <a:xfrm>
              <a:off x="1316850" y="721423"/>
              <a:ext cx="4957200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dirty="0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31" name="Google Shape;394;p9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" name="Google Shape;527;p107"/>
          <p:cNvSpPr txBox="1"/>
          <p:nvPr/>
        </p:nvSpPr>
        <p:spPr>
          <a:xfrm>
            <a:off x="719528" y="679087"/>
            <a:ext cx="3097098" cy="65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5F6368"/>
                </a:solidFill>
                <a:uFill>
                  <a:solidFill>
                    <a:srgbClr val="00B0F0"/>
                  </a:solidFill>
                </a:uFill>
                <a:latin typeface="Google Sans"/>
                <a:ea typeface="Google Sans"/>
                <a:cs typeface="Google Sans"/>
                <a:sym typeface="Google Sans"/>
              </a:rPr>
              <a:t>Arc</a:t>
            </a:r>
            <a:r>
              <a:rPr lang="en-CA" sz="38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hitecture..</a:t>
            </a:r>
            <a:endParaRPr sz="38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" name="Google Shape;527;p107"/>
          <p:cNvSpPr txBox="1"/>
          <p:nvPr/>
        </p:nvSpPr>
        <p:spPr>
          <a:xfrm>
            <a:off x="189201" y="2392191"/>
            <a:ext cx="1297672" cy="122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algn="ctr"/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Default Case</a:t>
            </a:r>
            <a:endParaRPr sz="2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" name="Google Shape;527;p107"/>
          <p:cNvSpPr txBox="1"/>
          <p:nvPr/>
        </p:nvSpPr>
        <p:spPr>
          <a:xfrm>
            <a:off x="148225" y="4389967"/>
            <a:ext cx="1297672" cy="940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algn="ctr"/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ON Data change</a:t>
            </a:r>
            <a:endParaRPr sz="2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" name="Left Arrow 39"/>
          <p:cNvSpPr/>
          <p:nvPr/>
        </p:nvSpPr>
        <p:spPr>
          <a:xfrm>
            <a:off x="4066459" y="4113810"/>
            <a:ext cx="3151188" cy="162000"/>
          </a:xfrm>
          <a:prstGeom prst="lef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Google Shape;527;p107"/>
          <p:cNvSpPr txBox="1"/>
          <p:nvPr/>
        </p:nvSpPr>
        <p:spPr>
          <a:xfrm>
            <a:off x="990085" y="5632766"/>
            <a:ext cx="4529479" cy="57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algn="ctr"/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Host App: Google Assistant, Search</a:t>
            </a:r>
            <a:endParaRPr sz="2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" name="Google Shape;527;p107"/>
          <p:cNvSpPr txBox="1"/>
          <p:nvPr/>
        </p:nvSpPr>
        <p:spPr>
          <a:xfrm>
            <a:off x="9726053" y="5632766"/>
            <a:ext cx="1297672" cy="502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algn="ctr"/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Your App</a:t>
            </a:r>
            <a:endParaRPr sz="2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31305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391;p97"/>
          <p:cNvGrpSpPr/>
          <p:nvPr/>
        </p:nvGrpSpPr>
        <p:grpSpPr>
          <a:xfrm>
            <a:off x="227959" y="102452"/>
            <a:ext cx="4830021" cy="854769"/>
            <a:chOff x="478025" y="563900"/>
            <a:chExt cx="5796025" cy="1025723"/>
          </a:xfrm>
        </p:grpSpPr>
        <p:sp>
          <p:nvSpPr>
            <p:cNvPr id="4" name="Google Shape;393;p97"/>
            <p:cNvSpPr txBox="1"/>
            <p:nvPr/>
          </p:nvSpPr>
          <p:spPr>
            <a:xfrm>
              <a:off x="1316850" y="721423"/>
              <a:ext cx="4957200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dirty="0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5" name="Google Shape;394;p9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Google Shape;527;p107"/>
          <p:cNvSpPr txBox="1"/>
          <p:nvPr/>
        </p:nvSpPr>
        <p:spPr>
          <a:xfrm>
            <a:off x="530844" y="429312"/>
            <a:ext cx="3547672" cy="65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5F6368"/>
                </a:solidFill>
                <a:uFill>
                  <a:solidFill>
                    <a:srgbClr val="00B0F0"/>
                  </a:solidFill>
                </a:uFill>
                <a:latin typeface="Google Sans"/>
                <a:ea typeface="Google Sans"/>
                <a:cs typeface="Google Sans"/>
                <a:sym typeface="Google Sans"/>
              </a:rPr>
              <a:t>Slice Provider..</a:t>
            </a:r>
            <a:endParaRPr sz="38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3" t="3187" r="24603" b="6032"/>
          <a:stretch/>
        </p:blipFill>
        <p:spPr>
          <a:xfrm>
            <a:off x="5747658" y="58056"/>
            <a:ext cx="6400800" cy="6749143"/>
          </a:xfrm>
          <a:prstGeom prst="rect">
            <a:avLst/>
          </a:prstGeom>
        </p:spPr>
      </p:pic>
      <p:sp>
        <p:nvSpPr>
          <p:cNvPr id="7" name="Google Shape;612;p114"/>
          <p:cNvSpPr txBox="1">
            <a:spLocks/>
          </p:cNvSpPr>
          <p:nvPr/>
        </p:nvSpPr>
        <p:spPr>
          <a:xfrm>
            <a:off x="101600" y="1204602"/>
            <a:ext cx="5486879" cy="5602597"/>
          </a:xfrm>
          <a:prstGeom prst="rect">
            <a:avLst/>
          </a:prstGeom>
          <a:solidFill>
            <a:srgbClr val="3C4043"/>
          </a:solidFill>
          <a:effectLst>
            <a:softEdge rad="0"/>
          </a:effectLst>
        </p:spPr>
        <p:txBody>
          <a:bodyPr spcFirstLastPara="1" vert="horz" wrap="square" lIns="121896" tIns="121896" rIns="121896" bIns="121896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None/>
            </a:pP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&lt;!-- To provide slices you must define a slice provider --&gt;</a:t>
            </a:r>
            <a:b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&lt;provider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</a:t>
            </a:r>
            <a:r>
              <a:rPr lang="en-US" sz="16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android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:authorities=</a:t>
            </a:r>
            <a:r>
              <a:rPr lang="en-US" sz="16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"com.android.example.slicecodelab"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</a:t>
            </a:r>
            <a:r>
              <a:rPr lang="en-US" sz="16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android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:name=</a:t>
            </a:r>
            <a:r>
              <a:rPr lang="en-US" sz="16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".MySliceProvider"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</a:t>
            </a:r>
            <a:r>
              <a:rPr lang="en-US" sz="16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android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:exported=</a:t>
            </a:r>
            <a:r>
              <a:rPr lang="en-US" sz="16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"true"</a:t>
            </a: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</a:t>
            </a: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&lt;intent-filter&gt;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 </a:t>
            </a: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&lt;action </a:t>
            </a:r>
            <a:r>
              <a:rPr lang="en-US" sz="16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android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:name=</a:t>
            </a:r>
            <a:r>
              <a:rPr lang="en-US" sz="16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"android.intent.action.VIEW</a:t>
            </a:r>
            <a:r>
              <a:rPr lang="en-US" sz="1600" dirty="0" smtClean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</a:t>
            </a:r>
            <a:r>
              <a:rPr lang="en-US" sz="1600" dirty="0" smtClean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/&gt;</a:t>
            </a:r>
            <a:r>
              <a:rPr lang="en-US" sz="1600" dirty="0" smtClean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US" sz="1600" dirty="0" smtClean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 smtClean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-US" sz="1600" dirty="0" smtClean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</a:t>
            </a: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category </a:t>
            </a:r>
            <a:r>
              <a:rPr lang="en-US" sz="16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android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:name=</a:t>
            </a:r>
            <a:r>
              <a:rPr lang="en-US" sz="16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"android.app.slice.category.SLICE"</a:t>
            </a: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/&gt;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&lt;/intent-filter&gt;</a:t>
            </a:r>
            <a:b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&lt;/provider&gt;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&lt;receiver </a:t>
            </a:r>
            <a:r>
              <a:rPr lang="en-US" sz="16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android</a:t>
            </a:r>
            <a:r>
              <a:rPr lang="en-US" sz="16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:name=</a:t>
            </a:r>
            <a:r>
              <a:rPr lang="en-US" sz="16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".MyBroadcastReceiver"</a:t>
            </a:r>
            <a:r>
              <a:rPr lang="en-US" sz="1600" dirty="0">
                <a:solidFill>
                  <a:srgbClr val="F9BB2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/&gt;</a:t>
            </a:r>
            <a:endParaRPr lang="en-CA" sz="1600" dirty="0">
              <a:solidFill>
                <a:srgbClr val="F9BB2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19749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3326"/>
            <a:ext cx="12192000" cy="6857973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107"/>
          <p:cNvSpPr txBox="1"/>
          <p:nvPr/>
        </p:nvSpPr>
        <p:spPr>
          <a:xfrm>
            <a:off x="547333" y="344775"/>
            <a:ext cx="3707287" cy="644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Permissions..</a:t>
            </a:r>
            <a:endParaRPr sz="38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7" name="Google Shape;527;p107"/>
          <p:cNvSpPr txBox="1"/>
          <p:nvPr/>
        </p:nvSpPr>
        <p:spPr>
          <a:xfrm>
            <a:off x="547333" y="1696488"/>
            <a:ext cx="4474609" cy="2149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2000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URI permissions:</a:t>
            </a:r>
          </a:p>
          <a:p>
            <a:endParaRPr lang="en-CA" sz="2000" b="1" dirty="0" smtClean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(Indexable.sliceUri)</a:t>
            </a: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- or - </a:t>
            </a: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sliceManager.grantSlicePermission</a:t>
            </a: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sliceManager.revokeSlicePermission</a:t>
            </a:r>
          </a:p>
        </p:txBody>
      </p:sp>
      <p:sp>
        <p:nvSpPr>
          <p:cNvPr id="528" name="Google Shape;528;p107"/>
          <p:cNvSpPr txBox="1"/>
          <p:nvPr/>
        </p:nvSpPr>
        <p:spPr>
          <a:xfrm>
            <a:off x="547333" y="4037297"/>
            <a:ext cx="4582667" cy="874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CA" sz="2000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Pie: </a:t>
            </a:r>
          </a:p>
          <a:p>
            <a:pPr>
              <a:lnSpc>
                <a:spcPct val="115000"/>
              </a:lnSpc>
            </a:pP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SliceProvider.onCreatePermissionRequest</a:t>
            </a:r>
            <a:endParaRPr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529" name="Google Shape;529;p107"/>
          <p:cNvGrpSpPr/>
          <p:nvPr/>
        </p:nvGrpSpPr>
        <p:grpSpPr>
          <a:xfrm>
            <a:off x="9716603" y="4633620"/>
            <a:ext cx="4726528" cy="1237691"/>
            <a:chOff x="386281" y="563900"/>
            <a:chExt cx="5867819" cy="1536550"/>
          </a:xfrm>
        </p:grpSpPr>
        <p:pic>
          <p:nvPicPr>
            <p:cNvPr id="530" name="Google Shape;530;p10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6281" y="750199"/>
              <a:ext cx="2469969" cy="13502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1" name="Google Shape;531;p107"/>
            <p:cNvSpPr txBox="1"/>
            <p:nvPr/>
          </p:nvSpPr>
          <p:spPr>
            <a:xfrm>
              <a:off x="1296901" y="710294"/>
              <a:ext cx="4957199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dirty="0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532" name="Google Shape;532;p10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30" t="12753" r="3015" b="14387"/>
          <a:stretch/>
        </p:blipFill>
        <p:spPr>
          <a:xfrm>
            <a:off x="5130001" y="43566"/>
            <a:ext cx="3546867" cy="676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35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06"/>
          <p:cNvSpPr txBox="1"/>
          <p:nvPr/>
        </p:nvSpPr>
        <p:spPr>
          <a:xfrm>
            <a:off x="441372" y="213002"/>
            <a:ext cx="3879566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Slice Templates..</a:t>
            </a:r>
            <a:endParaRPr sz="3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0" name="Google Shape;520;p106"/>
          <p:cNvSpPr txBox="1"/>
          <p:nvPr/>
        </p:nvSpPr>
        <p:spPr>
          <a:xfrm>
            <a:off x="666659" y="1197980"/>
            <a:ext cx="5423312" cy="15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marL="285750" indent="-285750">
              <a:lnSpc>
                <a:spcPct val="115000"/>
              </a:lnSpc>
              <a:buFontTx/>
              <a:buChar char="-"/>
            </a:pP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Slices are constructed by using a ListBuilder.</a:t>
            </a:r>
          </a:p>
          <a:p>
            <a:pPr marL="285750" indent="-285750">
              <a:lnSpc>
                <a:spcPct val="115000"/>
              </a:lnSpc>
              <a:buFontTx/>
              <a:buChar char="-"/>
            </a:pPr>
            <a:endParaRPr lang="en-CA" sz="1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285750" indent="-285750">
              <a:lnSpc>
                <a:spcPct val="115000"/>
              </a:lnSpc>
              <a:buFontTx/>
              <a:buChar char="-"/>
            </a:pP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ListBuilder allows you to add different types of rows that are displayed in List.</a:t>
            </a:r>
          </a:p>
          <a:p>
            <a:pPr marL="285750" indent="-285750">
              <a:lnSpc>
                <a:spcPct val="115000"/>
              </a:lnSpc>
              <a:buFontTx/>
              <a:buChar char="-"/>
            </a:pPr>
            <a:endParaRPr lang="en-CA" sz="1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285750" indent="-285750">
              <a:lnSpc>
                <a:spcPct val="115000"/>
              </a:lnSpc>
              <a:buFontTx/>
              <a:buChar char="-"/>
            </a:pP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You can combine multiple row types.</a:t>
            </a:r>
          </a:p>
          <a:p>
            <a:pPr>
              <a:lnSpc>
                <a:spcPct val="115000"/>
              </a:lnSpc>
            </a:pPr>
            <a:endParaRPr lang="en-CA" sz="1000" dirty="0" smtClean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>
              <a:lnSpc>
                <a:spcPct val="115000"/>
              </a:lnSpc>
            </a:pP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Ex: Header row along with a Grid row contains three cells</a:t>
            </a:r>
            <a:endParaRPr lang="en-CA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59" y="4179231"/>
            <a:ext cx="5232400" cy="2286000"/>
          </a:xfrm>
          <a:prstGeom prst="rect">
            <a:avLst/>
          </a:prstGeom>
        </p:spPr>
      </p:pic>
      <p:sp>
        <p:nvSpPr>
          <p:cNvPr id="6" name="Google Shape;612;p114"/>
          <p:cNvSpPr txBox="1">
            <a:spLocks/>
          </p:cNvSpPr>
          <p:nvPr/>
        </p:nvSpPr>
        <p:spPr>
          <a:xfrm>
            <a:off x="6089970" y="0"/>
            <a:ext cx="6102029" cy="6858000"/>
          </a:xfrm>
          <a:prstGeom prst="rect">
            <a:avLst/>
          </a:prstGeom>
          <a:solidFill>
            <a:srgbClr val="3C4043"/>
          </a:solidFill>
          <a:effectLst>
            <a:softEdge rad="0"/>
          </a:effectLst>
        </p:spPr>
        <p:txBody>
          <a:bodyPr spcFirstLastPara="1" vert="horz" wrap="square" lIns="121896" tIns="121896" rIns="121896" bIns="121896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None/>
            </a:pPr>
            <a:r>
              <a:rPr lang="is-IS" sz="1800" dirty="0" smtClean="0">
                <a:solidFill>
                  <a:srgbClr val="498AE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fun</a:t>
            </a:r>
            <a:r>
              <a:rPr lang="is-IS" sz="1800" dirty="0" smtClean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createSliceWithHeader(sliceUri: </a:t>
            </a:r>
            <a:r>
              <a:rPr lang="is-IS" sz="18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Uri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=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list(context, sliceUri, </a:t>
            </a:r>
            <a:r>
              <a:rPr lang="is-IS" sz="18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ListBuilder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.INFINITY) {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setAccentColor(</a:t>
            </a:r>
            <a:r>
              <a:rPr lang="is-IS" sz="1800" dirty="0">
                <a:solidFill>
                  <a:srgbClr val="D746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0xff0F9D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</a:t>
            </a:r>
            <a:r>
              <a:rPr lang="is-IS" sz="1800" dirty="0">
                <a:solidFill>
                  <a:srgbClr val="D746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Specify color for tinting icons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header {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title = 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"Get a ride"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subtitle = 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"Ride in 4 min"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summary = 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"Work in 1 hour 45 min | Home in 12 min"</a:t>
            </a:r>
            <a:b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}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row {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title = 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"Home"</a:t>
            </a:r>
            <a:b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subtitle = 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"12 miles | 12 min | $9.00"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addEndItem(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</a:t>
            </a:r>
            <a:r>
              <a:rPr lang="is-IS" sz="18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IconCompat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.createWithResource(context, R.drawable.ic_home),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</a:t>
            </a:r>
            <a:r>
              <a:rPr lang="is-IS" sz="18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ListBuilder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.ICON_IMAGE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}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}</a:t>
            </a:r>
            <a:endParaRPr lang="en-CA" sz="1800" dirty="0">
              <a:solidFill>
                <a:srgbClr val="039BE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156528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07"/>
          <p:cNvSpPr txBox="1"/>
          <p:nvPr/>
        </p:nvSpPr>
        <p:spPr>
          <a:xfrm>
            <a:off x="453896" y="281629"/>
            <a:ext cx="3068270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Slice Action</a:t>
            </a:r>
            <a:endParaRPr sz="3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7" name="Google Shape;527;p107"/>
          <p:cNvSpPr txBox="1"/>
          <p:nvPr/>
        </p:nvSpPr>
        <p:spPr>
          <a:xfrm>
            <a:off x="657734" y="1215669"/>
            <a:ext cx="5432237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marL="342900" indent="-342900">
              <a:buFontTx/>
              <a:buChar char="-"/>
            </a:pP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Slice Action can consists of a title, icon and a pendingIntent</a:t>
            </a:r>
          </a:p>
          <a:p>
            <a:pPr marL="342900" indent="-342900">
              <a:buFontTx/>
              <a:buChar char="-"/>
            </a:pPr>
            <a:endParaRPr lang="en-CA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buFontTx/>
              <a:buChar char="-"/>
            </a:pP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Class supports Action, tappable icons, custom toggle icons and default toggles.</a:t>
            </a:r>
          </a:p>
          <a:p>
            <a:pPr marL="342900" indent="-342900">
              <a:buFontTx/>
              <a:buChar char="-"/>
            </a:pPr>
            <a:endParaRPr lang="en-CA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buFontTx/>
              <a:buChar char="-"/>
            </a:pP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Image mode: How the image is presented for the Action</a:t>
            </a:r>
          </a:p>
          <a:p>
            <a:pPr marL="342900" indent="-342900">
              <a:buFontTx/>
              <a:buChar char="-"/>
            </a:pPr>
            <a:endParaRPr lang="en-CA" dirty="0" smtClean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CA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ICON_IMAGE: </a:t>
            </a: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tiny size and tintable</a:t>
            </a:r>
          </a:p>
          <a:p>
            <a:pPr marL="800100" lvl="1" indent="-342900">
              <a:buFont typeface="Arial" charset="0"/>
              <a:buChar char="•"/>
            </a:pPr>
            <a:endParaRPr lang="en-CA" sz="1000" b="1" dirty="0" smtClean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CA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SMALL_IMAGE: </a:t>
            </a: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small size and non-tintable</a:t>
            </a:r>
          </a:p>
          <a:p>
            <a:pPr marL="800100" lvl="1" indent="-342900">
              <a:buFont typeface="Arial" charset="0"/>
              <a:buChar char="•"/>
            </a:pPr>
            <a:endParaRPr lang="en-CA" sz="1000" b="1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CA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LARGE_IMAGE</a:t>
            </a:r>
            <a:r>
              <a:rPr lang="en-CA" b="1" dirty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largest size and non-tintable</a:t>
            </a:r>
            <a:endParaRPr lang="en-CA" b="1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800100" lvl="1" indent="-342900">
              <a:buFont typeface="Arial" charset="0"/>
              <a:buChar char="•"/>
            </a:pPr>
            <a:endParaRPr sz="2000" b="1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" name="Google Shape;612;p114"/>
          <p:cNvSpPr txBox="1">
            <a:spLocks/>
          </p:cNvSpPr>
          <p:nvPr/>
        </p:nvSpPr>
        <p:spPr>
          <a:xfrm>
            <a:off x="6089970" y="0"/>
            <a:ext cx="6102029" cy="6858000"/>
          </a:xfrm>
          <a:prstGeom prst="rect">
            <a:avLst/>
          </a:prstGeom>
          <a:solidFill>
            <a:srgbClr val="3C4043"/>
          </a:solidFill>
          <a:effectLst>
            <a:softEdge rad="0"/>
          </a:effectLst>
        </p:spPr>
        <p:txBody>
          <a:bodyPr spcFirstLastPara="1" vert="horz" wrap="square" lIns="121896" tIns="121896" rIns="121896" bIns="121896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None/>
            </a:pPr>
            <a:endParaRPr lang="en-US" sz="1600" dirty="0">
              <a:solidFill>
                <a:schemeClr val="bg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" name="Google Shape;520;p106"/>
          <p:cNvSpPr txBox="1"/>
          <p:nvPr/>
        </p:nvSpPr>
        <p:spPr>
          <a:xfrm>
            <a:off x="6220601" y="1053629"/>
            <a:ext cx="5797229" cy="5100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marL="285750" marR="0" lvl="0" indent="-285750" defTabSz="91440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val intent = </a:t>
            </a:r>
            <a:r>
              <a:rPr lang="en-CA" dirty="0" smtClean="0">
                <a:solidFill>
                  <a:srgbClr val="F0B23C"/>
                </a:solidFill>
                <a:latin typeface="Google Sans"/>
                <a:ea typeface="Google Sans"/>
                <a:cs typeface="Google Sans"/>
                <a:sym typeface="Google Sans"/>
              </a:rPr>
              <a:t>PendingIntent.getActivity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(context, 0, Intent(context, </a:t>
            </a: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MainActivity::class.java),0)</a:t>
            </a:r>
          </a:p>
          <a:p>
            <a:pPr marL="285750" lvl="0" indent="-285750">
              <a:lnSpc>
                <a:spcPct val="115000"/>
              </a:lnSpc>
            </a:pP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val image = </a:t>
            </a:r>
            <a:r>
              <a:rPr lang="en-CA" dirty="0">
                <a:solidFill>
                  <a:srgbClr val="F0B23C"/>
                </a:solidFill>
                <a:latin typeface="Google Sans"/>
                <a:ea typeface="Google Sans"/>
                <a:cs typeface="Google Sans"/>
                <a:sym typeface="Google Sans"/>
              </a:rPr>
              <a:t>IconCompat.createWithResource</a:t>
            </a: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(context,</a:t>
            </a:r>
          </a:p>
          <a:p>
            <a:pPr marL="285750" lvl="0" indent="-285750">
              <a:lnSpc>
                <a:spcPct val="115000"/>
              </a:lnSpc>
            </a:pP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					R.drawable.ic_home)</a:t>
            </a:r>
          </a:p>
          <a:p>
            <a:pPr marL="285750" lvl="0" indent="-285750">
              <a:lnSpc>
                <a:spcPct val="115000"/>
              </a:lnSpc>
            </a:pP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val homeAction1 = </a:t>
            </a:r>
            <a:r>
              <a:rPr lang="en-CA" dirty="0" smtClean="0">
                <a:solidFill>
                  <a:srgbClr val="F0B23C"/>
                </a:solidFill>
                <a:latin typeface="Google Sans"/>
                <a:ea typeface="Google Sans"/>
                <a:cs typeface="Google Sans"/>
                <a:sym typeface="Google Sans"/>
              </a:rPr>
              <a:t>SliceAction.create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(intent, image, ListBuilder.ICON_IMAGE, “</a:t>
            </a: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Go to Home Screen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")</a:t>
            </a:r>
          </a:p>
          <a:p>
            <a:pPr marL="285750" lvl="0" indent="-285750">
              <a:lnSpc>
                <a:spcPct val="115000"/>
              </a:lnSpc>
            </a:pPr>
            <a:endParaRPr lang="en-CA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285750" lvl="0" indent="-285750" algn="ctr">
              <a:lnSpc>
                <a:spcPct val="115000"/>
              </a:lnSpc>
            </a:pP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or // </a:t>
            </a:r>
            <a:r>
              <a:rPr lang="en-CA" dirty="0" smtClean="0">
                <a:solidFill>
                  <a:srgbClr val="F0B23C"/>
                </a:solidFill>
                <a:latin typeface="Google Sans"/>
                <a:ea typeface="Google Sans"/>
                <a:cs typeface="Google Sans"/>
                <a:sym typeface="Google Sans"/>
              </a:rPr>
              <a:t>SliceAction.createDeepLink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(</a:t>
            </a:r>
            <a:r>
              <a:rPr lang="mr-IN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…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)</a:t>
            </a:r>
          </a:p>
          <a:p>
            <a:pPr marL="285750" lvl="0" indent="-285750" algn="ctr">
              <a:lnSpc>
                <a:spcPct val="115000"/>
              </a:lnSpc>
            </a:pP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                                                   </a:t>
            </a:r>
          </a:p>
          <a:p>
            <a:pPr marL="285750" lvl="0" indent="-285750">
              <a:lnSpc>
                <a:spcPct val="115000"/>
              </a:lnSpc>
            </a:pP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val toggleIntent 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= </a:t>
            </a:r>
            <a:r>
              <a:rPr lang="en-CA" dirty="0" smtClean="0">
                <a:solidFill>
                  <a:srgbClr val="F0B23C"/>
                </a:solidFill>
                <a:latin typeface="Google Sans"/>
                <a:ea typeface="Google Sans"/>
                <a:cs typeface="Google Sans"/>
                <a:sym typeface="Google Sans"/>
              </a:rPr>
              <a:t>PendingIntent.getBroadcast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(context</a:t>
            </a: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, 0,</a:t>
            </a:r>
          </a:p>
          <a:p>
            <a:pPr marL="285750" lvl="0" indent="-285750">
              <a:lnSpc>
                <a:spcPct val="115000"/>
              </a:lnSpc>
            </a:pP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 	                        Intent(context</a:t>
            </a: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, MyReceiver::class.java), 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0)</a:t>
            </a:r>
          </a:p>
          <a:p>
            <a:pPr marL="285750" lvl="0" indent="-285750">
              <a:lnSpc>
                <a:spcPct val="115000"/>
              </a:lnSpc>
            </a:pP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val </a:t>
            </a: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toggleAction = </a:t>
            </a:r>
            <a:r>
              <a:rPr lang="en-CA" dirty="0" smtClean="0">
                <a:solidFill>
                  <a:srgbClr val="F0B23C"/>
                </a:solidFill>
                <a:latin typeface="Google Sans"/>
                <a:ea typeface="Google Sans"/>
                <a:cs typeface="Google Sans"/>
                <a:sym typeface="Google Sans"/>
              </a:rPr>
              <a:t>SliceAction.createToggle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(toggleIntent</a:t>
            </a: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,</a:t>
            </a:r>
          </a:p>
          <a:p>
            <a:pPr marL="285750" lvl="0" indent="-285750">
              <a:lnSpc>
                <a:spcPct val="115000"/>
              </a:lnSpc>
            </a:pP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		"</a:t>
            </a: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Toggle Wi-Fi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", isConnected </a:t>
            </a:r>
            <a:r>
              <a:rPr lang="en-CA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/* isChecked </a:t>
            </a:r>
            <a:r>
              <a:rPr lang="en-CA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*/)</a:t>
            </a:r>
            <a:endParaRPr lang="en-CA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285750" lvl="0" indent="-285750">
              <a:lnSpc>
                <a:spcPct val="115000"/>
              </a:lnSpc>
            </a:pPr>
            <a:endParaRPr lang="en-CA" dirty="0" smtClean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285750" lvl="0" indent="-285750">
              <a:lnSpc>
                <a:spcPct val="115000"/>
              </a:lnSpc>
            </a:pPr>
            <a:endParaRPr lang="en-CA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285750" lvl="0" indent="-285750">
              <a:lnSpc>
                <a:spcPct val="115000"/>
              </a:lnSpc>
            </a:pPr>
            <a:endParaRPr lang="en-CA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285750" lvl="0" indent="-285750">
              <a:lnSpc>
                <a:spcPct val="115000"/>
              </a:lnSpc>
            </a:pPr>
            <a:endParaRPr lang="en-CA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285750" marR="0" lvl="0" indent="-285750" defTabSz="91440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694" y="5160134"/>
            <a:ext cx="4256315" cy="61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9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16626" r="18254" b="2126"/>
          <a:stretch/>
        </p:blipFill>
        <p:spPr>
          <a:xfrm>
            <a:off x="5161709" y="3846407"/>
            <a:ext cx="3628671" cy="2610375"/>
          </a:xfrm>
          <a:prstGeom prst="rect">
            <a:avLst/>
          </a:prstGeom>
        </p:spPr>
      </p:pic>
      <p:pic>
        <p:nvPicPr>
          <p:cNvPr id="525" name="Google Shape;525;p10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7973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107"/>
          <p:cNvSpPr txBox="1"/>
          <p:nvPr/>
        </p:nvSpPr>
        <p:spPr>
          <a:xfrm>
            <a:off x="491845" y="281629"/>
            <a:ext cx="7107750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167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Display Modes..</a:t>
            </a:r>
            <a:endParaRPr sz="3167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7" name="Google Shape;527;p107"/>
          <p:cNvSpPr txBox="1"/>
          <p:nvPr/>
        </p:nvSpPr>
        <p:spPr>
          <a:xfrm>
            <a:off x="417258" y="1354171"/>
            <a:ext cx="4481936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2000" b="1" dirty="0" smtClean="0">
                <a:latin typeface="Google Sans"/>
                <a:ea typeface="Google Sans"/>
                <a:cs typeface="Google Sans"/>
                <a:sym typeface="Google Sans"/>
              </a:rPr>
              <a:t>Large: </a:t>
            </a:r>
            <a:r>
              <a:rPr lang="en-CA" sz="2000" dirty="0" smtClean="0">
                <a:latin typeface="Google Sans"/>
                <a:ea typeface="Google Sans"/>
                <a:cs typeface="Google Sans"/>
                <a:sym typeface="Google Sans"/>
              </a:rPr>
              <a:t>Whole slice will be displayed</a:t>
            </a:r>
            <a:endParaRPr sz="20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529" name="Google Shape;529;p107"/>
          <p:cNvGrpSpPr/>
          <p:nvPr/>
        </p:nvGrpSpPr>
        <p:grpSpPr>
          <a:xfrm>
            <a:off x="9716603" y="4633620"/>
            <a:ext cx="4726528" cy="1237691"/>
            <a:chOff x="386281" y="563900"/>
            <a:chExt cx="5867819" cy="1536550"/>
          </a:xfrm>
        </p:grpSpPr>
        <p:pic>
          <p:nvPicPr>
            <p:cNvPr id="530" name="Google Shape;530;p10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86281" y="750199"/>
              <a:ext cx="2469969" cy="13502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1" name="Google Shape;531;p107"/>
            <p:cNvSpPr txBox="1"/>
            <p:nvPr/>
          </p:nvSpPr>
          <p:spPr>
            <a:xfrm>
              <a:off x="1296901" y="710294"/>
              <a:ext cx="4957199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dirty="0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532" name="Google Shape;532;p10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" name="Google Shape;527;p107"/>
          <p:cNvSpPr txBox="1"/>
          <p:nvPr/>
        </p:nvSpPr>
        <p:spPr>
          <a:xfrm>
            <a:off x="395691" y="4315085"/>
            <a:ext cx="4481936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2000" b="1" dirty="0" smtClean="0">
                <a:latin typeface="Google Sans"/>
                <a:ea typeface="Google Sans"/>
                <a:cs typeface="Google Sans"/>
                <a:sym typeface="Google Sans"/>
              </a:rPr>
              <a:t>Small: </a:t>
            </a:r>
            <a:r>
              <a:rPr lang="en-CA" sz="2000" dirty="0" smtClean="0">
                <a:latin typeface="Google Sans"/>
                <a:ea typeface="Google Sans"/>
                <a:cs typeface="Google Sans"/>
                <a:sym typeface="Google Sans"/>
              </a:rPr>
              <a:t>Whole slice will be displayed</a:t>
            </a:r>
            <a:endParaRPr sz="20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" name="Google Shape;527;p107"/>
          <p:cNvSpPr txBox="1"/>
          <p:nvPr/>
        </p:nvSpPr>
        <p:spPr>
          <a:xfrm>
            <a:off x="5127347" y="1356042"/>
            <a:ext cx="4481936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2000" b="1" dirty="0" smtClean="0">
                <a:latin typeface="Google Sans"/>
                <a:ea typeface="Google Sans"/>
                <a:cs typeface="Google Sans"/>
                <a:sym typeface="Google Sans"/>
              </a:rPr>
              <a:t>Shortcut: </a:t>
            </a:r>
            <a:r>
              <a:rPr lang="en-CA" sz="2000" dirty="0" smtClean="0">
                <a:latin typeface="Google Sans"/>
                <a:ea typeface="Google Sans"/>
                <a:cs typeface="Google Sans"/>
                <a:sym typeface="Google Sans"/>
              </a:rPr>
              <a:t>Whole slice will be displayed</a:t>
            </a:r>
            <a:endParaRPr sz="20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7"/>
          <a:srcRect l="2045" t="1986" r="1363" b="3355"/>
          <a:stretch/>
        </p:blipFill>
        <p:spPr>
          <a:xfrm>
            <a:off x="491845" y="1965616"/>
            <a:ext cx="4114630" cy="20089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8"/>
          <a:srcRect l="795" t="4250" r="909" b="6683"/>
          <a:stretch/>
        </p:blipFill>
        <p:spPr>
          <a:xfrm>
            <a:off x="489283" y="5006453"/>
            <a:ext cx="4042475" cy="5868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9"/>
          <a:srcRect l="2881" t="3549" r="2312" b="2819"/>
          <a:stretch/>
        </p:blipFill>
        <p:spPr>
          <a:xfrm>
            <a:off x="6344433" y="1923008"/>
            <a:ext cx="1150066" cy="116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730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7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b="7831"/>
          <a:stretch/>
        </p:blipFill>
        <p:spPr>
          <a:xfrm>
            <a:off x="5312228" y="3428986"/>
            <a:ext cx="3429000" cy="3160486"/>
          </a:xfrm>
          <a:prstGeom prst="rect">
            <a:avLst/>
          </a:prstGeom>
        </p:spPr>
      </p:pic>
      <p:sp>
        <p:nvSpPr>
          <p:cNvPr id="526" name="Google Shape;526;p107"/>
          <p:cNvSpPr txBox="1"/>
          <p:nvPr/>
        </p:nvSpPr>
        <p:spPr>
          <a:xfrm>
            <a:off x="591465" y="443669"/>
            <a:ext cx="7107750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Types of Builders..</a:t>
            </a:r>
            <a:endParaRPr sz="38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7" name="Google Shape;527;p107"/>
          <p:cNvSpPr txBox="1"/>
          <p:nvPr/>
        </p:nvSpPr>
        <p:spPr>
          <a:xfrm>
            <a:off x="968837" y="1470628"/>
            <a:ext cx="7107750" cy="3313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marL="342900" indent="-342900">
              <a:buFontTx/>
              <a:buChar char="-"/>
            </a:pPr>
            <a:r>
              <a:rPr lang="en-CA" sz="2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Header Builder</a:t>
            </a:r>
          </a:p>
          <a:p>
            <a:pPr marL="342900" indent="-342900">
              <a:buFontTx/>
              <a:buChar char="-"/>
            </a:pPr>
            <a:endParaRPr lang="en-CA" sz="26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buFontTx/>
              <a:buChar char="-"/>
            </a:pPr>
            <a:r>
              <a:rPr lang="en-CA" sz="2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Row Builder</a:t>
            </a:r>
          </a:p>
          <a:p>
            <a:pPr marL="342900" indent="-342900">
              <a:buFontTx/>
              <a:buChar char="-"/>
            </a:pPr>
            <a:endParaRPr lang="en-CA" sz="26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buFontTx/>
              <a:buChar char="-"/>
            </a:pPr>
            <a:r>
              <a:rPr lang="en-CA" sz="2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GridRow Builder</a:t>
            </a:r>
          </a:p>
          <a:p>
            <a:pPr marL="342900" indent="-342900">
              <a:buFontTx/>
              <a:buChar char="-"/>
            </a:pPr>
            <a:endParaRPr lang="en-CA" sz="26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buFontTx/>
              <a:buChar char="-"/>
            </a:pPr>
            <a:r>
              <a:rPr lang="en-CA" sz="2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Range Builder</a:t>
            </a:r>
          </a:p>
          <a:p>
            <a:pPr marL="342900" indent="-342900">
              <a:buFontTx/>
              <a:buChar char="-"/>
            </a:pPr>
            <a:endParaRPr lang="en-CA" sz="26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buFontTx/>
              <a:buChar char="-"/>
            </a:pPr>
            <a:r>
              <a:rPr lang="en-CA" sz="2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Disabled Scrolling</a:t>
            </a:r>
          </a:p>
          <a:p>
            <a:pPr marL="342900" indent="-342900">
              <a:buFontTx/>
              <a:buChar char="-"/>
            </a:pPr>
            <a:endParaRPr lang="en-CA" sz="26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buFontTx/>
              <a:buChar char="-"/>
            </a:pPr>
            <a:endParaRPr sz="26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529" name="Google Shape;529;p107"/>
          <p:cNvGrpSpPr/>
          <p:nvPr/>
        </p:nvGrpSpPr>
        <p:grpSpPr>
          <a:xfrm>
            <a:off x="9716603" y="4633620"/>
            <a:ext cx="4726528" cy="1237691"/>
            <a:chOff x="386281" y="563900"/>
            <a:chExt cx="5867819" cy="1536550"/>
          </a:xfrm>
        </p:grpSpPr>
        <p:pic>
          <p:nvPicPr>
            <p:cNvPr id="530" name="Google Shape;530;p10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86281" y="750199"/>
              <a:ext cx="2469969" cy="13502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1" name="Google Shape;531;p107"/>
            <p:cNvSpPr txBox="1"/>
            <p:nvPr/>
          </p:nvSpPr>
          <p:spPr>
            <a:xfrm>
              <a:off x="1296901" y="710294"/>
              <a:ext cx="4957199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dirty="0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532" name="Google Shape;532;p10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" name="Google Shape;525;p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"/>
            <a:ext cx="12192000" cy="6857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6588" y="446275"/>
            <a:ext cx="2634796" cy="294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1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06"/>
          <p:cNvSpPr txBox="1"/>
          <p:nvPr/>
        </p:nvSpPr>
        <p:spPr>
          <a:xfrm>
            <a:off x="359236" y="387519"/>
            <a:ext cx="4952992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Header Builder..</a:t>
            </a:r>
            <a:endParaRPr sz="38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0" name="Google Shape;520;p106"/>
          <p:cNvSpPr txBox="1"/>
          <p:nvPr/>
        </p:nvSpPr>
        <p:spPr>
          <a:xfrm>
            <a:off x="500127" y="1277257"/>
            <a:ext cx="5589844" cy="402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marL="342900" indent="-342900">
              <a:lnSpc>
                <a:spcPct val="115000"/>
              </a:lnSpc>
              <a:buFontTx/>
              <a:buChar char="-"/>
            </a:pP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Title, subtitle, summary subtitle, Primary Action</a:t>
            </a:r>
          </a:p>
          <a:p>
            <a:pPr marL="342900" indent="-342900">
              <a:lnSpc>
                <a:spcPct val="115000"/>
              </a:lnSpc>
              <a:buFontTx/>
              <a:buChar char="-"/>
            </a:pPr>
            <a:endParaRPr lang="en-CA" sz="1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lnSpc>
                <a:spcPct val="115000"/>
              </a:lnSpc>
              <a:buFontTx/>
              <a:buChar char="-"/>
            </a:pPr>
            <a:r>
              <a:rPr lang="en-CA" sz="2000" dirty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A header provides some additional functionality compared to a </a:t>
            </a:r>
            <a:r>
              <a:rPr lang="en-CA" sz="2000" dirty="0" smtClean="0">
                <a:solidFill>
                  <a:srgbClr val="D74642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ListBuilder.RowBuilder</a:t>
            </a:r>
          </a:p>
          <a:p>
            <a:pPr marL="342900" indent="-342900">
              <a:lnSpc>
                <a:spcPct val="115000"/>
              </a:lnSpc>
              <a:buFontTx/>
              <a:buChar char="-"/>
            </a:pPr>
            <a:endParaRPr lang="en-CA" sz="1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lnSpc>
                <a:spcPct val="115000"/>
              </a:lnSpc>
              <a:buFontTx/>
              <a:buChar char="-"/>
            </a:pP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Slice headers can also display SliceActions.</a:t>
            </a:r>
            <a:endParaRPr lang="en-CA" sz="2000" dirty="0">
              <a:solidFill>
                <a:srgbClr val="D74642"/>
              </a:solidFill>
              <a:latin typeface="Calibri" charset="0"/>
              <a:ea typeface="Calibri" charset="0"/>
              <a:cs typeface="Calibri" charset="0"/>
              <a:sym typeface="Google Sans"/>
            </a:endParaRPr>
          </a:p>
          <a:p>
            <a:pPr marL="342900" indent="-342900">
              <a:lnSpc>
                <a:spcPct val="115000"/>
              </a:lnSpc>
              <a:buFontTx/>
              <a:buChar char="-"/>
            </a:pPr>
            <a:endParaRPr lang="en-CA" sz="2000" dirty="0">
              <a:solidFill>
                <a:srgbClr val="D74642"/>
              </a:solidFill>
              <a:latin typeface="Calibri" charset="0"/>
              <a:ea typeface="Calibri" charset="0"/>
              <a:cs typeface="Calibri" charset="0"/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970" y="3410244"/>
            <a:ext cx="4256315" cy="6198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970" y="4158039"/>
            <a:ext cx="4256315" cy="6198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3970" y="4891315"/>
            <a:ext cx="4256315" cy="6198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970" y="5624591"/>
            <a:ext cx="4256315" cy="619852"/>
          </a:xfrm>
          <a:prstGeom prst="rect">
            <a:avLst/>
          </a:prstGeom>
        </p:spPr>
      </p:pic>
      <p:sp>
        <p:nvSpPr>
          <p:cNvPr id="9" name="Google Shape;612;p114"/>
          <p:cNvSpPr txBox="1">
            <a:spLocks/>
          </p:cNvSpPr>
          <p:nvPr/>
        </p:nvSpPr>
        <p:spPr>
          <a:xfrm>
            <a:off x="6089970" y="-3714"/>
            <a:ext cx="6102029" cy="6861714"/>
          </a:xfrm>
          <a:prstGeom prst="rect">
            <a:avLst/>
          </a:prstGeom>
          <a:solidFill>
            <a:srgbClr val="3C4043"/>
          </a:solidFill>
          <a:effectLst>
            <a:softEdge rad="0"/>
          </a:effectLst>
        </p:spPr>
        <p:txBody>
          <a:bodyPr spcFirstLastPara="1" vert="horz" wrap="square" lIns="121896" tIns="121896" rIns="121896" bIns="121896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None/>
            </a:pPr>
            <a:r>
              <a:rPr lang="is-IS" sz="1800" dirty="0" smtClean="0">
                <a:solidFill>
                  <a:srgbClr val="498AE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fun</a:t>
            </a:r>
            <a:r>
              <a:rPr lang="is-IS" sz="1800" dirty="0" smtClean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createSliceWithHeader(sliceUri: </a:t>
            </a:r>
            <a:r>
              <a:rPr lang="is-IS" sz="18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Uri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=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list(context, sliceUri, </a:t>
            </a:r>
            <a:r>
              <a:rPr lang="is-IS" sz="1800" dirty="0">
                <a:solidFill>
                  <a:srgbClr val="D97B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ListBuilder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.INFINITY) {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setAccentColor(</a:t>
            </a:r>
            <a:r>
              <a:rPr lang="is-IS" sz="1800" dirty="0">
                <a:solidFill>
                  <a:srgbClr val="D746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0xff0F9D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</a:t>
            </a:r>
            <a:r>
              <a:rPr lang="is-IS" sz="1800" dirty="0">
                <a:solidFill>
                  <a:srgbClr val="D746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Specify color for tinting icons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header {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title = 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"Get a ride"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subtitle = 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"Ride in 4 min"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summary = 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"Work in 1 hour 45 min | Home in 12 min"</a:t>
            </a:r>
            <a:b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</a:t>
            </a:r>
            <a:r>
              <a:rPr lang="is-IS" sz="1800" dirty="0" smtClean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 lang="is-IS" sz="1800" dirty="0">
              <a:solidFill>
                <a:schemeClr val="bg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None/>
            </a:pP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}</a:t>
            </a:r>
            <a:endParaRPr lang="en-CA" sz="1800" dirty="0">
              <a:solidFill>
                <a:srgbClr val="039BE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185471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19;p106"/>
          <p:cNvSpPr txBox="1"/>
          <p:nvPr/>
        </p:nvSpPr>
        <p:spPr>
          <a:xfrm>
            <a:off x="359236" y="387519"/>
            <a:ext cx="4952992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GridRow Builder..</a:t>
            </a:r>
            <a:endParaRPr sz="38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520;p106"/>
          <p:cNvSpPr txBox="1"/>
          <p:nvPr/>
        </p:nvSpPr>
        <p:spPr>
          <a:xfrm>
            <a:off x="500127" y="1277257"/>
            <a:ext cx="5589844" cy="2888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marL="490538" lvl="1" indent="-361950">
              <a:buFont typeface="Arial" charset="0"/>
              <a:buChar char="•"/>
            </a:pPr>
            <a:r>
              <a:rPr lang="en-CA" b="1" dirty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ICON_IMAGE: </a:t>
            </a:r>
            <a:r>
              <a:rPr lang="en-CA" dirty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tiny size and tintable</a:t>
            </a:r>
          </a:p>
          <a:p>
            <a:pPr marL="490538" lvl="1" indent="-361950">
              <a:buFont typeface="Arial" charset="0"/>
              <a:buChar char="•"/>
            </a:pPr>
            <a:endParaRPr lang="en-CA" sz="1000" b="1" dirty="0" smtClean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90538" lvl="1" indent="-361950">
              <a:buFont typeface="Arial" charset="0"/>
              <a:buChar char="•"/>
            </a:pPr>
            <a:r>
              <a:rPr lang="en-CA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SMALL_IMAGE: </a:t>
            </a: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small size and non-tintable</a:t>
            </a:r>
          </a:p>
          <a:p>
            <a:pPr marL="490538" lvl="1" indent="-361950">
              <a:buFont typeface="Arial" charset="0"/>
              <a:buChar char="•"/>
            </a:pPr>
            <a:endParaRPr lang="en-CA" sz="1000" b="1" dirty="0" smtClean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90538" lvl="1" indent="-361950">
              <a:buFont typeface="Arial" charset="0"/>
              <a:buChar char="•"/>
            </a:pPr>
            <a:r>
              <a:rPr lang="en-CA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LARGE_IMAGE: </a:t>
            </a:r>
            <a:r>
              <a:rPr lang="en-CA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largest size and non-tintable</a:t>
            </a:r>
          </a:p>
          <a:p>
            <a:pPr marL="128588" lvl="1"/>
            <a:endParaRPr lang="en-CA" sz="1000" b="1" dirty="0" smtClean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71488" lvl="1" indent="-342900">
              <a:buFontTx/>
              <a:buChar char="-"/>
            </a:pP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A grid cell is constructed by using Cell Builder.</a:t>
            </a:r>
          </a:p>
          <a:p>
            <a:pPr marL="471488" lvl="1" indent="-342900">
              <a:buFontTx/>
              <a:buChar char="-"/>
            </a:pPr>
            <a:endParaRPr lang="en-CA" sz="1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71488" lvl="1" indent="-342900">
              <a:buFontTx/>
              <a:buChar char="-"/>
            </a:pP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It can support up to two lines of text and one image. != Empty</a:t>
            </a:r>
          </a:p>
          <a:p>
            <a:pPr marL="471488" lvl="1" indent="-342900">
              <a:buFontTx/>
              <a:buChar char="-"/>
            </a:pPr>
            <a:endParaRPr lang="en-CA"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90538" lvl="1" indent="-361950">
              <a:buFont typeface="Arial" charset="0"/>
              <a:buChar char="•"/>
            </a:pPr>
            <a:endParaRPr lang="en-CA" sz="2000" b="1" dirty="0">
              <a:solidFill>
                <a:srgbClr val="D74642"/>
              </a:solidFill>
              <a:latin typeface="Calibri" charset="0"/>
              <a:ea typeface="Calibri" charset="0"/>
              <a:cs typeface="Calibri" charset="0"/>
              <a:sym typeface="Google San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127" y="3873509"/>
            <a:ext cx="3926730" cy="8196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127" y="4778884"/>
            <a:ext cx="3926730" cy="5718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127" y="5430166"/>
            <a:ext cx="3926730" cy="1143708"/>
          </a:xfrm>
          <a:prstGeom prst="rect">
            <a:avLst/>
          </a:prstGeom>
        </p:spPr>
      </p:pic>
      <p:sp>
        <p:nvSpPr>
          <p:cNvPr id="7" name="Google Shape;612;p114"/>
          <p:cNvSpPr txBox="1">
            <a:spLocks/>
          </p:cNvSpPr>
          <p:nvPr/>
        </p:nvSpPr>
        <p:spPr>
          <a:xfrm>
            <a:off x="6089970" y="-3714"/>
            <a:ext cx="6102029" cy="6861714"/>
          </a:xfrm>
          <a:prstGeom prst="rect">
            <a:avLst/>
          </a:prstGeom>
          <a:solidFill>
            <a:srgbClr val="3C4043"/>
          </a:solidFill>
          <a:effectLst>
            <a:softEdge rad="0"/>
          </a:effectLst>
        </p:spPr>
        <p:txBody>
          <a:bodyPr spcFirstLastPara="1" vert="horz" wrap="square" lIns="121896" tIns="121896" rIns="121896" bIns="121896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None/>
            </a:pP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gridRow {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cell {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addImage(image1, LARGE_IMAGE)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addTitleText(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"Top Restaurant"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addText(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"0.3 mil"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contentIntent = intent</a:t>
            </a:r>
            <a:r>
              <a:rPr lang="is-IS" sz="1800" dirty="0">
                <a:solidFill>
                  <a:srgbClr val="D746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}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cell {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addImage(image2, LARGE_IMAGE)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addTitleText(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"Fast and Casual"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addText(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"0.5 mil"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contentIntent = intent</a:t>
            </a:r>
            <a:r>
              <a:rPr lang="is-IS" sz="1800" dirty="0">
                <a:solidFill>
                  <a:srgbClr val="D746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}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cell {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addImage(image3, LARGE_IMAGE)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addTitleText(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"Casual Diner"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addText(</a:t>
            </a:r>
            <a:r>
              <a:rPr lang="is-IS" sz="1800" dirty="0">
                <a:solidFill>
                  <a:srgbClr val="25955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"0.9 mi"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    contentIntent = intent</a:t>
            </a:r>
            <a:r>
              <a:rPr lang="is-IS" sz="1800" dirty="0">
                <a:solidFill>
                  <a:srgbClr val="D746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</a:t>
            </a: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            </a:t>
            </a:r>
            <a:r>
              <a:rPr lang="is-IS" sz="1800" dirty="0" smtClean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None/>
            </a:pPr>
            <a:r>
              <a:rPr lang="is-IS" sz="1800" dirty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 lang="en-CA" sz="1800" dirty="0">
              <a:solidFill>
                <a:schemeClr val="bg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30014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07"/>
          <p:cNvSpPr txBox="1"/>
          <p:nvPr/>
        </p:nvSpPr>
        <p:spPr>
          <a:xfrm>
            <a:off x="395522" y="199829"/>
            <a:ext cx="4786078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Slice Viewer..</a:t>
            </a:r>
            <a:endParaRPr sz="38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7" name="Google Shape;527;p107"/>
          <p:cNvSpPr txBox="1"/>
          <p:nvPr/>
        </p:nvSpPr>
        <p:spPr>
          <a:xfrm>
            <a:off x="626589" y="971829"/>
            <a:ext cx="7719125" cy="328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A tool </a:t>
            </a:r>
            <a:r>
              <a:rPr lang="en-CA" sz="200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that allow you </a:t>
            </a: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to preview and test your slices</a:t>
            </a:r>
          </a:p>
          <a:p>
            <a:r>
              <a:rPr lang="en-CA" sz="2000" dirty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See </a:t>
            </a:r>
            <a:r>
              <a:rPr lang="en-CA" sz="2000" dirty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https://</a:t>
            </a: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github.com/googlesamples/android-SliceViewer/releases</a:t>
            </a:r>
            <a:endParaRPr lang="en-CA" sz="2000" dirty="0" smtClean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n-CA"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Usage Example:</a:t>
            </a:r>
          </a:p>
          <a:p>
            <a:endParaRPr lang="en-CA"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buFontTx/>
              <a:buChar char="-"/>
            </a:pPr>
            <a:r>
              <a:rPr lang="en-CA" sz="2000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Install the sliceviewer APK:</a:t>
            </a: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CA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adb install slice-viewer.apk</a:t>
            </a:r>
          </a:p>
          <a:p>
            <a:pPr marL="342900" indent="-342900">
              <a:buFontTx/>
              <a:buChar char="-"/>
            </a:pPr>
            <a:endParaRPr lang="en-CA" sz="1000" dirty="0" smtClean="0">
              <a:solidFill>
                <a:srgbClr val="5F6368"/>
              </a:solidFill>
              <a:latin typeface="Calibri" charset="0"/>
              <a:ea typeface="Calibri" charset="0"/>
              <a:cs typeface="Calibri" charset="0"/>
              <a:sym typeface="Google Sans"/>
            </a:endParaRPr>
          </a:p>
          <a:p>
            <a:pPr marL="342900" indent="-342900">
              <a:buFontTx/>
              <a:buChar char="-"/>
            </a:pPr>
            <a:r>
              <a:rPr lang="en-CA" sz="2000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Run your App:</a:t>
            </a: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CA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adb install </a:t>
            </a:r>
            <a:r>
              <a:rPr lang="mr-IN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–</a:t>
            </a:r>
            <a:r>
              <a:rPr lang="en-CA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t </a:t>
            </a:r>
            <a:r>
              <a:rPr lang="mr-IN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–</a:t>
            </a:r>
            <a:r>
              <a:rPr lang="en-CA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r  &lt;yourapp&gt;.apk</a:t>
            </a:r>
          </a:p>
          <a:p>
            <a:pPr marL="342900" indent="-342900">
              <a:buFontTx/>
              <a:buChar char="-"/>
            </a:pPr>
            <a:endParaRPr lang="en-CA" sz="1000" dirty="0" smtClean="0">
              <a:solidFill>
                <a:srgbClr val="5F6368"/>
              </a:solidFill>
              <a:latin typeface="Calibri" charset="0"/>
              <a:ea typeface="Calibri" charset="0"/>
              <a:cs typeface="Calibri" charset="0"/>
              <a:sym typeface="Google Sans"/>
            </a:endParaRPr>
          </a:p>
          <a:p>
            <a:pPr marL="342900" indent="-342900">
              <a:buFontTx/>
              <a:buChar char="-"/>
            </a:pPr>
            <a:r>
              <a:rPr lang="en-CA" sz="2000" b="1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Test and view your Slice by running your command:</a:t>
            </a:r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/>
            </a:r>
            <a:b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CA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adb shell am start </a:t>
            </a:r>
            <a:r>
              <a:rPr lang="mr-IN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–</a:t>
            </a:r>
            <a:r>
              <a:rPr lang="en-CA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a android.intent.action.View </a:t>
            </a:r>
            <a:r>
              <a:rPr lang="mr-IN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–</a:t>
            </a:r>
            <a:r>
              <a:rPr lang="en-CA" sz="2000" dirty="0" smtClean="0">
                <a:solidFill>
                  <a:srgbClr val="5F6368"/>
                </a:solidFill>
                <a:latin typeface="Calibri" charset="0"/>
                <a:ea typeface="Calibri" charset="0"/>
                <a:cs typeface="Calibri" charset="0"/>
                <a:sym typeface="Google Sans"/>
              </a:rPr>
              <a:t>d slice-&lt;slice URI&gt;</a:t>
            </a:r>
            <a:endParaRPr lang="en-CA" sz="2000" dirty="0">
              <a:solidFill>
                <a:srgbClr val="5F6368"/>
              </a:solidFill>
              <a:latin typeface="Calibri" charset="0"/>
              <a:ea typeface="Calibri" charset="0"/>
              <a:cs typeface="Calibri" charset="0"/>
              <a:sym typeface="Google Sans"/>
            </a:endParaRPr>
          </a:p>
          <a:p>
            <a:endParaRPr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5715" y="26852"/>
            <a:ext cx="3802743" cy="67890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7845" y="4160201"/>
            <a:ext cx="2367869" cy="260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1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07"/>
          <p:cNvSpPr txBox="1"/>
          <p:nvPr/>
        </p:nvSpPr>
        <p:spPr>
          <a:xfrm>
            <a:off x="440245" y="406976"/>
            <a:ext cx="1484685" cy="467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167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Slices..</a:t>
            </a:r>
            <a:endParaRPr sz="3167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930" y="89029"/>
            <a:ext cx="934384" cy="9343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14" y="1412572"/>
            <a:ext cx="11959772" cy="533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5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26;p107"/>
          <p:cNvSpPr txBox="1"/>
          <p:nvPr/>
        </p:nvSpPr>
        <p:spPr>
          <a:xfrm>
            <a:off x="319322" y="230309"/>
            <a:ext cx="4786078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Edit Configuration..</a:t>
            </a:r>
            <a:endParaRPr sz="38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642360" y="3823474"/>
            <a:ext cx="8397240" cy="1601966"/>
          </a:xfrm>
          <a:prstGeom prst="roundRect">
            <a:avLst/>
          </a:prstGeom>
          <a:noFill/>
          <a:ln w="38100">
            <a:solidFill>
              <a:srgbClr val="D746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11"/>
          <a:stretch/>
        </p:blipFill>
        <p:spPr>
          <a:xfrm>
            <a:off x="0" y="1002309"/>
            <a:ext cx="12192000" cy="5855691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3642360" y="3794446"/>
            <a:ext cx="8535126" cy="1601966"/>
          </a:xfrm>
          <a:prstGeom prst="roundRect">
            <a:avLst/>
          </a:prstGeom>
          <a:noFill/>
          <a:ln w="38100">
            <a:solidFill>
              <a:srgbClr val="D746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5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8020" y="954602"/>
            <a:ext cx="2358442" cy="26739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397" y="3128755"/>
            <a:ext cx="5973631" cy="36487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28159" t="3428" r="28391" b="4381"/>
          <a:stretch/>
        </p:blipFill>
        <p:spPr>
          <a:xfrm>
            <a:off x="5902936" y="3345539"/>
            <a:ext cx="3062514" cy="3512458"/>
          </a:xfrm>
          <a:prstGeom prst="rect">
            <a:avLst/>
          </a:prstGeom>
        </p:spPr>
      </p:pic>
      <p:pic>
        <p:nvPicPr>
          <p:cNvPr id="518" name="Google Shape;518;p1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4540"/>
            <a:ext cx="12192000" cy="6857973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106"/>
          <p:cNvSpPr txBox="1"/>
          <p:nvPr/>
        </p:nvSpPr>
        <p:spPr>
          <a:xfrm>
            <a:off x="442557" y="315973"/>
            <a:ext cx="7107750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Why..</a:t>
            </a:r>
            <a:endParaRPr sz="38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0" name="Google Shape;520;p106"/>
          <p:cNvSpPr txBox="1"/>
          <p:nvPr/>
        </p:nvSpPr>
        <p:spPr>
          <a:xfrm>
            <a:off x="693057" y="1537911"/>
            <a:ext cx="8697686" cy="924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CA" sz="2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- Nearly 1 in 4 people disavow the mobile app after one use</a:t>
            </a:r>
            <a:endParaRPr sz="26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87411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209244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91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Google Shape;669;p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12192000" cy="68579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2" name="Google Shape;672;p120"/>
          <p:cNvGrpSpPr/>
          <p:nvPr/>
        </p:nvGrpSpPr>
        <p:grpSpPr>
          <a:xfrm>
            <a:off x="571985" y="469917"/>
            <a:ext cx="4889849" cy="1280458"/>
            <a:chOff x="386281" y="563900"/>
            <a:chExt cx="5867819" cy="1536550"/>
          </a:xfrm>
        </p:grpSpPr>
        <p:pic>
          <p:nvPicPr>
            <p:cNvPr id="673" name="Google Shape;673;p1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6281" y="750199"/>
              <a:ext cx="2469969" cy="13502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4" name="Google Shape;674;p120"/>
            <p:cNvSpPr txBox="1"/>
            <p:nvPr/>
          </p:nvSpPr>
          <p:spPr>
            <a:xfrm>
              <a:off x="1296900" y="725308"/>
              <a:ext cx="4957200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 dirty="0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675" name="Google Shape;675;p1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76" name="Google Shape;676;p120"/>
          <p:cNvSpPr txBox="1"/>
          <p:nvPr/>
        </p:nvSpPr>
        <p:spPr>
          <a:xfrm>
            <a:off x="648438" y="2579333"/>
            <a:ext cx="4813396" cy="1270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" sz="5333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Thank you!</a:t>
            </a:r>
            <a:endParaRPr sz="5333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" name="Google Shape;389;p97"/>
          <p:cNvSpPr txBox="1"/>
          <p:nvPr/>
        </p:nvSpPr>
        <p:spPr>
          <a:xfrm>
            <a:off x="2168512" y="4992291"/>
            <a:ext cx="4131000" cy="7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CA" sz="2000" dirty="0" smtClean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Hema sai charan K</a:t>
            </a:r>
            <a:r>
              <a:rPr lang="en" sz="2000" dirty="0" smtClean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endParaRPr lang="en-CA" sz="2000" dirty="0" smtClean="0">
              <a:solidFill>
                <a:srgbClr val="5F6368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>
              <a:lnSpc>
                <a:spcPct val="115000"/>
              </a:lnSpc>
            </a:pPr>
            <a:r>
              <a:rPr lang="en-CA" sz="2000" dirty="0" smtClean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Android Freelancer</a:t>
            </a:r>
            <a:endParaRPr sz="2000" dirty="0">
              <a:solidFill>
                <a:srgbClr val="5F6368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r>
              <a:rPr lang="en-CA" sz="20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linkedin.com/hemandroid</a:t>
            </a:r>
            <a:endParaRPr lang="en-CA" sz="20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CA" sz="20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github.com/hemandroid</a:t>
            </a:r>
          </a:p>
          <a:p>
            <a:pPr>
              <a:lnSpc>
                <a:spcPct val="115000"/>
              </a:lnSpc>
            </a:pPr>
            <a:endParaRPr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1" t="9025" r="18450" b="42469"/>
          <a:stretch/>
        </p:blipFill>
        <p:spPr>
          <a:xfrm>
            <a:off x="571986" y="4992291"/>
            <a:ext cx="1551452" cy="1531574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47339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527;p107"/>
          <p:cNvSpPr txBox="1"/>
          <p:nvPr/>
        </p:nvSpPr>
        <p:spPr>
          <a:xfrm>
            <a:off x="1854988" y="1525958"/>
            <a:ext cx="1569615" cy="316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ctr" anchorCtr="1">
            <a:noAutofit/>
          </a:bodyPr>
          <a:lstStyle/>
          <a:p>
            <a:pPr algn="ctr"/>
            <a:r>
              <a:rPr lang="en-CA" sz="2167" dirty="0" smtClean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Architecture</a:t>
            </a:r>
            <a:endParaRPr sz="2167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75" y="1124262"/>
            <a:ext cx="10864104" cy="5531368"/>
          </a:xfrm>
          <a:prstGeom prst="rect">
            <a:avLst/>
          </a:prstGeom>
          <a:solidFill>
            <a:srgbClr val="259558"/>
          </a:solidFill>
        </p:spPr>
      </p:pic>
      <p:sp>
        <p:nvSpPr>
          <p:cNvPr id="8" name="Oval 7"/>
          <p:cNvSpPr/>
          <p:nvPr/>
        </p:nvSpPr>
        <p:spPr>
          <a:xfrm>
            <a:off x="10054605" y="5741232"/>
            <a:ext cx="1622730" cy="5846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Google Shape;527;p107"/>
          <p:cNvSpPr txBox="1"/>
          <p:nvPr/>
        </p:nvSpPr>
        <p:spPr>
          <a:xfrm>
            <a:off x="689544" y="352261"/>
            <a:ext cx="3822495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2600" dirty="0" smtClean="0">
                <a:latin typeface="Google Sans"/>
                <a:ea typeface="Google Sans"/>
                <a:cs typeface="Google Sans"/>
                <a:sym typeface="Google Sans"/>
              </a:rPr>
              <a:t>Why does it matter?</a:t>
            </a:r>
            <a:endParaRPr sz="26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68216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Google Shape;518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"/>
            <a:ext cx="12192000" cy="6857973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106"/>
          <p:cNvSpPr txBox="1"/>
          <p:nvPr/>
        </p:nvSpPr>
        <p:spPr>
          <a:xfrm>
            <a:off x="1143000" y="599002"/>
            <a:ext cx="7107750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3-W’s..</a:t>
            </a:r>
            <a:endParaRPr sz="3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828" y="197789"/>
            <a:ext cx="1224000" cy="1224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14759" t="841" r="15430" b="8443"/>
          <a:stretch/>
        </p:blipFill>
        <p:spPr>
          <a:xfrm>
            <a:off x="896079" y="2674516"/>
            <a:ext cx="2705014" cy="2751922"/>
          </a:xfrm>
          <a:prstGeom prst="rect">
            <a:avLst/>
          </a:prstGeom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464320455"/>
              </p:ext>
            </p:extLst>
          </p:nvPr>
        </p:nvGraphicFramePr>
        <p:xfrm>
          <a:off x="1537323" y="95950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4982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107"/>
          <p:cNvSpPr txBox="1"/>
          <p:nvPr/>
        </p:nvSpPr>
        <p:spPr>
          <a:xfrm>
            <a:off x="980661" y="1927703"/>
            <a:ext cx="7908505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“UI template”</a:t>
            </a:r>
          </a:p>
          <a:p>
            <a:endParaRPr lang="en-CA" sz="2000" dirty="0" smtClean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“Google Search and Google Assistant”</a:t>
            </a:r>
          </a:p>
          <a:p>
            <a:endParaRPr lang="en-CA"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“Jetpack supports all the way back to Android 4.4 (API 19)”</a:t>
            </a:r>
          </a:p>
          <a:p>
            <a:endParaRPr lang="en-CA"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“Reaching approx. 95% of Android users”</a:t>
            </a:r>
            <a:endParaRPr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6" name="Google Shape;526;p107"/>
          <p:cNvSpPr txBox="1"/>
          <p:nvPr/>
        </p:nvSpPr>
        <p:spPr>
          <a:xfrm>
            <a:off x="561627" y="627680"/>
            <a:ext cx="7107750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What..</a:t>
            </a:r>
            <a:endParaRPr sz="3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3555" t="8028" r="14182" b="8112"/>
          <a:stretch/>
        </p:blipFill>
        <p:spPr>
          <a:xfrm>
            <a:off x="2094493" y="129773"/>
            <a:ext cx="1094282" cy="126990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/>
          <a:srcRect l="21634" r="20079" b="1639"/>
          <a:stretch/>
        </p:blipFill>
        <p:spPr>
          <a:xfrm>
            <a:off x="5734581" y="3524337"/>
            <a:ext cx="2556981" cy="287660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5688" y="0"/>
            <a:ext cx="35663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5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798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395;p97"/>
          <p:cNvSpPr txBox="1"/>
          <p:nvPr/>
        </p:nvSpPr>
        <p:spPr>
          <a:xfrm>
            <a:off x="648282" y="976328"/>
            <a:ext cx="6878537" cy="8324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algn="ctr"/>
            <a:r>
              <a:rPr lang="en-US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How to build the slices..?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438" y="2063674"/>
            <a:ext cx="8243425" cy="4636927"/>
          </a:xfrm>
          <a:prstGeom prst="rect">
            <a:avLst/>
          </a:prstGeom>
        </p:spPr>
      </p:pic>
      <p:pic>
        <p:nvPicPr>
          <p:cNvPr id="511" name="Google Shape;511;p105"/>
          <p:cNvPicPr preferRelativeResize="0"/>
          <p:nvPr/>
        </p:nvPicPr>
        <p:blipFill rotWithShape="1">
          <a:blip r:embed="rId5">
            <a:alphaModFix/>
          </a:blip>
          <a:srcRect r="53375"/>
          <a:stretch/>
        </p:blipFill>
        <p:spPr>
          <a:xfrm>
            <a:off x="168438" y="117280"/>
            <a:ext cx="959688" cy="1125208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105"/>
          <p:cNvSpPr txBox="1"/>
          <p:nvPr/>
        </p:nvSpPr>
        <p:spPr>
          <a:xfrm>
            <a:off x="1160875" y="556216"/>
            <a:ext cx="1665452" cy="34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CA" sz="1333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Hyderabad</a:t>
            </a:r>
            <a:endParaRPr sz="1333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69977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4"/>
            <a:ext cx="12192000" cy="6857973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107"/>
          <p:cNvSpPr txBox="1"/>
          <p:nvPr/>
        </p:nvSpPr>
        <p:spPr>
          <a:xfrm>
            <a:off x="753256" y="568915"/>
            <a:ext cx="7107750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167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Prerequisites..</a:t>
            </a:r>
            <a:endParaRPr sz="3167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7" name="Google Shape;527;p107"/>
          <p:cNvSpPr txBox="1"/>
          <p:nvPr/>
        </p:nvSpPr>
        <p:spPr>
          <a:xfrm>
            <a:off x="1316722" y="1526363"/>
            <a:ext cx="7107750" cy="152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Android Studio 3.2</a:t>
            </a:r>
          </a:p>
          <a:p>
            <a:endParaRPr lang="en-CA"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Download and install the Slice Viewer APK</a:t>
            </a:r>
          </a:p>
          <a:p>
            <a:endParaRPr lang="en-CA"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CA" sz="20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Add the below library dependencies</a:t>
            </a:r>
          </a:p>
          <a:p>
            <a:endParaRPr lang="en-CA"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20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529" name="Google Shape;529;p107"/>
          <p:cNvGrpSpPr/>
          <p:nvPr/>
        </p:nvGrpSpPr>
        <p:grpSpPr>
          <a:xfrm>
            <a:off x="9716603" y="4633620"/>
            <a:ext cx="4726528" cy="1237691"/>
            <a:chOff x="386281" y="563900"/>
            <a:chExt cx="5867819" cy="1536550"/>
          </a:xfrm>
        </p:grpSpPr>
        <p:pic>
          <p:nvPicPr>
            <p:cNvPr id="530" name="Google Shape;530;p10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6281" y="750199"/>
              <a:ext cx="2469969" cy="13502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1" name="Google Shape;531;p107"/>
            <p:cNvSpPr txBox="1"/>
            <p:nvPr/>
          </p:nvSpPr>
          <p:spPr>
            <a:xfrm>
              <a:off x="1296901" y="710294"/>
              <a:ext cx="4957199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dirty="0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532" name="Google Shape;532;p10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612;p114"/>
          <p:cNvSpPr txBox="1">
            <a:spLocks/>
          </p:cNvSpPr>
          <p:nvPr/>
        </p:nvSpPr>
        <p:spPr>
          <a:xfrm>
            <a:off x="1143000" y="3579419"/>
            <a:ext cx="7281472" cy="2698230"/>
          </a:xfrm>
          <a:prstGeom prst="rect">
            <a:avLst/>
          </a:prstGeom>
          <a:solidFill>
            <a:srgbClr val="3C4043"/>
          </a:solidFill>
          <a:effectLst>
            <a:softEdge rad="0"/>
          </a:effectLst>
        </p:spPr>
        <p:txBody>
          <a:bodyPr spcFirstLastPara="1" vert="horz" wrap="square" lIns="121896" tIns="121896" rIns="121896" bIns="121896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/>
              <a:buNone/>
            </a:pPr>
            <a:endParaRPr lang="en-CA" sz="2400" dirty="0" smtClean="0">
              <a:solidFill>
                <a:schemeClr val="bg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/>
              <a:buNone/>
            </a:pPr>
            <a:r>
              <a:rPr lang="en-CA" sz="2400" dirty="0" smtClean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dependencies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None/>
            </a:pPr>
            <a:r>
              <a:rPr lang="en-CA" sz="2400" dirty="0" smtClean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  implementation </a:t>
            </a:r>
            <a:r>
              <a:rPr lang="en-CA" sz="2400" dirty="0" smtClean="0">
                <a:solidFill>
                  <a:srgbClr val="92D05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'androidx.slice:slice-core:1.0.0'</a:t>
            </a:r>
            <a:r>
              <a:rPr lang="en-CA" sz="2400" dirty="0" smtClean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CA" sz="2400" dirty="0" smtClean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CA" sz="2400" dirty="0" smtClean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  implementation </a:t>
            </a:r>
            <a:r>
              <a:rPr lang="en-CA" sz="2400" dirty="0" smtClean="0">
                <a:solidFill>
                  <a:srgbClr val="92D05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'androidx.slice:slice-view:1.0.0'</a:t>
            </a:r>
            <a:r>
              <a:rPr lang="en-CA" sz="2400" dirty="0" smtClean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/>
            </a:r>
            <a:br>
              <a:rPr lang="en-CA" sz="2400" dirty="0" smtClean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-CA" sz="2400" dirty="0" smtClean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  implementation </a:t>
            </a:r>
            <a:r>
              <a:rPr lang="en-CA" sz="2400" dirty="0" smtClean="0">
                <a:solidFill>
                  <a:srgbClr val="92D05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'androidx.slice:slice-builders:1.0.0'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/>
              <a:buNone/>
            </a:pPr>
            <a:r>
              <a:rPr lang="en-CA" sz="2400" dirty="0" smtClean="0">
                <a:solidFill>
                  <a:schemeClr val="bg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167"/>
              </a:spcAft>
              <a:buClr>
                <a:schemeClr val="dk1"/>
              </a:buClr>
              <a:buSzPts val="1700"/>
              <a:buFont typeface="Arial"/>
              <a:buNone/>
            </a:pPr>
            <a:endParaRPr lang="en-CA" sz="1800" dirty="0">
              <a:solidFill>
                <a:srgbClr val="039BE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/>
          <a:srcRect l="3636" t="8213" r="3031" b="5088"/>
          <a:stretch/>
        </p:blipFill>
        <p:spPr>
          <a:xfrm>
            <a:off x="7718801" y="232169"/>
            <a:ext cx="2992582" cy="258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2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48" y="655983"/>
            <a:ext cx="11025808" cy="6202017"/>
          </a:xfrm>
          <a:prstGeom prst="rect">
            <a:avLst/>
          </a:prstGeom>
        </p:spPr>
      </p:pic>
      <p:grpSp>
        <p:nvGrpSpPr>
          <p:cNvPr id="3" name="Google Shape;391;p97"/>
          <p:cNvGrpSpPr/>
          <p:nvPr/>
        </p:nvGrpSpPr>
        <p:grpSpPr>
          <a:xfrm>
            <a:off x="383828" y="205307"/>
            <a:ext cx="4830021" cy="854769"/>
            <a:chOff x="478025" y="563900"/>
            <a:chExt cx="5796025" cy="1025723"/>
          </a:xfrm>
        </p:grpSpPr>
        <p:sp>
          <p:nvSpPr>
            <p:cNvPr id="5" name="Google Shape;393;p97"/>
            <p:cNvSpPr txBox="1"/>
            <p:nvPr/>
          </p:nvSpPr>
          <p:spPr>
            <a:xfrm>
              <a:off x="1316850" y="721423"/>
              <a:ext cx="4957200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dirty="0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6" name="Google Shape;394;p9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" name="Google Shape;526;p107"/>
          <p:cNvSpPr txBox="1"/>
          <p:nvPr/>
        </p:nvSpPr>
        <p:spPr>
          <a:xfrm>
            <a:off x="1082849" y="805345"/>
            <a:ext cx="2517913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r>
              <a:rPr lang="en-CA" sz="38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Where..</a:t>
            </a:r>
            <a:endParaRPr sz="3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56686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7802" y="1811089"/>
            <a:ext cx="4039200" cy="19607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8111" y="1680362"/>
            <a:ext cx="3400923" cy="19899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5518" y="4541047"/>
            <a:ext cx="3403516" cy="196683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6903" y="4710244"/>
            <a:ext cx="4040099" cy="176509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706963" y="1417212"/>
            <a:ext cx="3102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Dining options at nearby location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6706963" y="4057872"/>
            <a:ext cx="31029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Fetching the ride details to desired location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1735518" y="3919080"/>
            <a:ext cx="31029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Listen to your favorite music from Radio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1738111" y="1098362"/>
            <a:ext cx="31029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 smtClean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Hotel rooms at your desired location</a:t>
            </a:r>
            <a:endParaRPr lang="en-US" sz="1600" dirty="0"/>
          </a:p>
        </p:txBody>
      </p:sp>
      <p:grpSp>
        <p:nvGrpSpPr>
          <p:cNvPr id="19" name="Google Shape;391;p97"/>
          <p:cNvGrpSpPr/>
          <p:nvPr/>
        </p:nvGrpSpPr>
        <p:grpSpPr>
          <a:xfrm>
            <a:off x="277809" y="231813"/>
            <a:ext cx="4830021" cy="854769"/>
            <a:chOff x="478025" y="563900"/>
            <a:chExt cx="5796025" cy="1025723"/>
          </a:xfrm>
        </p:grpSpPr>
        <p:sp>
          <p:nvSpPr>
            <p:cNvPr id="20" name="Google Shape;393;p97"/>
            <p:cNvSpPr txBox="1"/>
            <p:nvPr/>
          </p:nvSpPr>
          <p:spPr>
            <a:xfrm>
              <a:off x="1316850" y="721423"/>
              <a:ext cx="4957200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CA" sz="1333" dirty="0" smtClean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333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21" name="Google Shape;394;p9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6" name="Google Shape;526;p107"/>
          <p:cNvSpPr txBox="1"/>
          <p:nvPr/>
        </p:nvSpPr>
        <p:spPr>
          <a:xfrm>
            <a:off x="4744702" y="385111"/>
            <a:ext cx="3448486" cy="7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88" tIns="76188" rIns="76188" bIns="76188" anchor="t" anchorCtr="0">
            <a:noAutofit/>
          </a:bodyPr>
          <a:lstStyle/>
          <a:p>
            <a:pPr algn="ctr"/>
            <a:r>
              <a:rPr lang="en-CA" sz="2600" dirty="0" smtClean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Slices Examples..</a:t>
            </a:r>
            <a:endParaRPr sz="26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841948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4580</TotalTime>
  <Words>534</Words>
  <Application>Microsoft Macintosh PowerPoint</Application>
  <PresentationFormat>Widescreen</PresentationFormat>
  <Paragraphs>166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 Hebrew Scholar</vt:lpstr>
      <vt:lpstr>Calibri</vt:lpstr>
      <vt:lpstr>Calibri Light</vt:lpstr>
      <vt:lpstr>Google Sans</vt:lpstr>
      <vt:lpstr>Google Sans Medium</vt:lpstr>
      <vt:lpstr>Roboto Mono</vt:lpstr>
      <vt:lpstr>Source Code Pro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128</cp:revision>
  <dcterms:created xsi:type="dcterms:W3CDTF">2018-10-11T05:31:32Z</dcterms:created>
  <dcterms:modified xsi:type="dcterms:W3CDTF">2018-10-27T10:58:36Z</dcterms:modified>
</cp:coreProperties>
</file>

<file path=docProps/thumbnail.jpeg>
</file>